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9" r:id="rId6"/>
    <p:sldId id="272" r:id="rId7"/>
    <p:sldId id="273" r:id="rId8"/>
    <p:sldId id="274" r:id="rId9"/>
    <p:sldId id="270" r:id="rId10"/>
    <p:sldId id="275" r:id="rId11"/>
    <p:sldId id="276" r:id="rId12"/>
    <p:sldId id="284" r:id="rId13"/>
    <p:sldId id="278" r:id="rId14"/>
    <p:sldId id="281" r:id="rId15"/>
    <p:sldId id="277" r:id="rId16"/>
    <p:sldId id="262" r:id="rId17"/>
    <p:sldId id="259" r:id="rId18"/>
    <p:sldId id="260" r:id="rId19"/>
    <p:sldId id="286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352004-6398-43C5-93D9-6F487C2D0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12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09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23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73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1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8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2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4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7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58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2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58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648383-9260-4E47-A449-193DA6F17E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FFC2-5FAE-4926-9CE2-DEDFCA3AEB9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3847-3544-4E8A-AC60-28010C8CB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9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84BB6B-6041-4E54-B202-2BF92A654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840"/>
            <a:ext cx="9144000" cy="238760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педагогов по формированию функциональной грамотности обучающихся  в образовательной организации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5F9E5E-5B8A-4622-AA76-D406D0E8B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6858000" cy="1655762"/>
          </a:xfrm>
        </p:spPr>
        <p:txBody>
          <a:bodyPr/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Кравцова Нина Ефимовна,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зам.директора по УВР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МАНОУ «Гимназия №2»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733" y="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марта 2023 г.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333" y="639633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г. Мариинск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3099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476671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определения профессиональных затруднений педагогов при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  функциональной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формирования какого вида функциональной грамотности имеет возможности преподаваемый Вами предмет?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Математическая грамотность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Естественнонаучная грамотность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Финансовая грамотность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Креативное мышление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Глобальные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Способствует ли содержание и методический аппарат учебника по предмету, который Вы преподаёте, формированию функциональной грамотности (читательской, математической, естественнонаучной)?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учебник содержит много заданий практико-ориентированного, проблемного характера, позволяет формировать умение применять полученные знания в нестандартных ситуациях, в том числе в сферах общения и социальных отношений.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Содержание и методический аппарат учебника не позволяют вести эффективную работу по формированию функциональной грамотности. Учебник практически не содержит заданий практико-ориентированного, проблемного характера, не позволяет формировать умение применять полученные знания в нестандартных ситуациях, в том числе в сферах общения и социальных отношений.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Затрудняюсь ответить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1099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34" y="247135"/>
            <a:ext cx="842730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Анкета, чтобы выявить профессиональные затруднения педагогов в вопросах формирования функциональной грамотности школьников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 И. О. 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              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 Преподаваемый предмет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Понимаете ли Вы, что такое функциональная грамотность и зачем ее формировать?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формирования какого компонента функциональной грамотности в большей степени имеет возможности преподаваемый Вами предмет?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Можете ли Вы охарактеризовать особенности каждого компонента функциональной грамотности?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Каково Ваше мнение: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 функциональная грамотность – это синонимы?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Знаете ли Вы, какого типа задания способствуют формированию функциональной грамотности школьников?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Способствуют ли содержание и методический аппарат учебника по предмету, который Вы преподаете, формированию функциональной грамотности?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Понимаете ли Вы, какие приемы и способы работы, современные педагогические технологии позволяют осуществлять работу по формированию функциональной грамотности?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Испытываете ли Вы затруднения в вопросах формирования функциональной грамотности школьников?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Укажите, какие формы методического сопровождения Вы бы предпочли (семинары, курсы повышения квалификации,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мастер­классы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Укажите темы, связанные с вопросами формирования функциональной грамотности, которые Вы бы хотели рассмотреть в рамках методической работы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2021-2022\Пед.совет\DSC_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400600" cy="3600400"/>
          </a:xfrm>
          <a:prstGeom prst="rect">
            <a:avLst/>
          </a:prstGeom>
          <a:noFill/>
        </p:spPr>
      </p:pic>
      <p:pic>
        <p:nvPicPr>
          <p:cNvPr id="3075" name="Picture 3" descr="D:\Фотографии\2022-2023\День учителя\День учителя\5. Психология\IMG_5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320480" cy="2880320"/>
          </a:xfrm>
          <a:prstGeom prst="rect">
            <a:avLst/>
          </a:prstGeom>
          <a:noFill/>
        </p:spPr>
      </p:pic>
      <p:pic>
        <p:nvPicPr>
          <p:cNvPr id="3076" name="Picture 4" descr="D:\По сайту\На сайт\Новости\2022-2023\Ноябрь\Интенсив для учителей\sR9ikgZvX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326" y="222422"/>
            <a:ext cx="3561613" cy="2737899"/>
          </a:xfrm>
          <a:prstGeom prst="rect">
            <a:avLst/>
          </a:prstGeom>
          <a:noFill/>
        </p:spPr>
      </p:pic>
      <p:pic>
        <p:nvPicPr>
          <p:cNvPr id="3077" name="Picture 5" descr="D:\По сайту\На сайт\Новости\2022-2023\Ноябрь\Интенсив для учителей\6G8VXSKo1gg.jpg"/>
          <p:cNvPicPr>
            <a:picLocks noChangeAspect="1" noChangeArrowheads="1"/>
          </p:cNvPicPr>
          <p:nvPr/>
        </p:nvPicPr>
        <p:blipFill>
          <a:blip r:embed="rId5" cstate="print"/>
          <a:srcRect t="16279"/>
          <a:stretch>
            <a:fillRect/>
          </a:stretch>
        </p:blipFill>
        <p:spPr bwMode="auto">
          <a:xfrm>
            <a:off x="4316919" y="2987166"/>
            <a:ext cx="4640891" cy="2592288"/>
          </a:xfrm>
          <a:prstGeom prst="rect">
            <a:avLst/>
          </a:prstGeom>
          <a:noFill/>
        </p:spPr>
      </p:pic>
      <p:pic>
        <p:nvPicPr>
          <p:cNvPr id="3078" name="Picture 6" descr="C:\Users\Win7\Desktop\Фото для презентации\IMG_70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7" y="5085184"/>
            <a:ext cx="2376265" cy="1584176"/>
          </a:xfrm>
          <a:prstGeom prst="rect">
            <a:avLst/>
          </a:prstGeom>
          <a:noFill/>
        </p:spPr>
      </p:pic>
      <p:pic>
        <p:nvPicPr>
          <p:cNvPr id="3079" name="Picture 7" descr="C:\Users\Win7\Desktop\Фото для презентации\IMG_7085.JPG"/>
          <p:cNvPicPr>
            <a:picLocks noChangeAspect="1" noChangeArrowheads="1"/>
          </p:cNvPicPr>
          <p:nvPr/>
        </p:nvPicPr>
        <p:blipFill>
          <a:blip r:embed="rId7" cstate="print"/>
          <a:srcRect b="1472"/>
          <a:stretch>
            <a:fillRect/>
          </a:stretch>
        </p:blipFill>
        <p:spPr bwMode="auto">
          <a:xfrm>
            <a:off x="6516216" y="5085184"/>
            <a:ext cx="241176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310" y="159180"/>
            <a:ext cx="7886700" cy="12165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Декада педагогического мастерства </a:t>
            </a:r>
            <a:r>
              <a:rPr lang="ru-RU" sz="2400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«Формируем функциональную грамотность: новые вызовы и лучшие практики»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08454" y="1486931"/>
          <a:ext cx="8229601" cy="5159141"/>
        </p:xfrm>
        <a:graphic>
          <a:graphicData uri="http://schemas.openxmlformats.org/drawingml/2006/table">
            <a:tbl>
              <a:tblPr/>
              <a:tblGrid>
                <a:gridCol w="2602281"/>
                <a:gridCol w="2060522"/>
                <a:gridCol w="1930698"/>
                <a:gridCol w="1636100"/>
              </a:tblGrid>
              <a:tr h="5027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 читательской грамотности   на уроках русского языка и литературы»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Форма   представления опыта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Ответственный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Дата  и место проведения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Повторение  по теме:  «Правописание частиц»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Урок русского языка, 7 «б»  класс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Резникова И.Н.,  учитель русского языка и  литературы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29.04.22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каб   №13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Повторим синтаксис и пунктуацию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 русского языка,  8 «б» 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Баширова   О.Н., учитель русского языка и литературы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28.04.22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каб  №22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 Ю. Яковлева « Он убил мою собаку»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 литературы, 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 «а»  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Каратеева Т.А., учитель русского языка и литературы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22.04.22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№3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Правописание  суффиксов наречий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  русского языка,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6 «б» 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Шишкова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М. В.,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учитель русского языка и литературы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19.04.22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№ 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onstantia"/>
                          <a:cs typeface="Times New Roman"/>
                        </a:rPr>
                        <a:t>«Математическая </a:t>
                      </a:r>
                      <a:r>
                        <a:rPr lang="ru-RU" sz="1200" b="1" dirty="0">
                          <a:latin typeface="Times New Roman"/>
                          <a:ea typeface="Constantia"/>
                          <a:cs typeface="Times New Roman"/>
                        </a:rPr>
                        <a:t>грамотность на уроках </a:t>
                      </a:r>
                      <a:r>
                        <a:rPr lang="ru-RU" sz="1200" b="1" dirty="0" smtClean="0">
                          <a:latin typeface="Times New Roman"/>
                          <a:ea typeface="Constantia"/>
                          <a:cs typeface="Times New Roman"/>
                        </a:rPr>
                        <a:t>математики»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Форма   представления опыта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Ответственный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Время и место проведения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Решение задач  с практической направленностью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  геометрии,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 «д» класс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Сухинина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С.С., учитель математики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29.04.22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№ 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Окружность. Решение задач  с практической направленностью.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Урок геометрии,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 «г» класс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Каличкина  О.С., учитель математики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25.04.22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№4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6" marR="47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графии\2022-2023\День учителя\День учителя\5. Психология\IMG_5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672"/>
            <a:ext cx="432048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C:\Users\Win7\Desktop\Фото для презентации\IMG_7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941" y="3056238"/>
            <a:ext cx="4819135" cy="360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:\Users\Win7\Desktop\Фото для презентации\IMG_7085.JPG"/>
          <p:cNvPicPr>
            <a:picLocks noChangeAspect="1" noChangeArrowheads="1"/>
          </p:cNvPicPr>
          <p:nvPr/>
        </p:nvPicPr>
        <p:blipFill>
          <a:blip r:embed="rId4" cstate="print"/>
          <a:srcRect b="1472"/>
          <a:stretch>
            <a:fillRect/>
          </a:stretch>
        </p:blipFill>
        <p:spPr bwMode="auto">
          <a:xfrm>
            <a:off x="3871784" y="477795"/>
            <a:ext cx="5056192" cy="285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741" y="148282"/>
            <a:ext cx="8171935" cy="1542408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Декада педагогического мастерства</a:t>
            </a:r>
            <a:b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«Формируем функциональную грамотность: </a:t>
            </a:r>
            <a:br>
              <a:rPr lang="ru-RU" sz="2700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новые вызовы     и	лучшие практики»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апрель,  2022 г.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50788" y="2165731"/>
          <a:ext cx="8023653" cy="4084003"/>
        </p:xfrm>
        <a:graphic>
          <a:graphicData uri="http://schemas.openxmlformats.org/drawingml/2006/table">
            <a:tbl>
              <a:tblPr/>
              <a:tblGrid>
                <a:gridCol w="2957385"/>
                <a:gridCol w="1021492"/>
                <a:gridCol w="2793783"/>
                <a:gridCol w="1250993"/>
              </a:tblGrid>
              <a:tr h="30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Форма  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Ответственный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Время и место проведения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«Функциональная грамотность  в современном образовании»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Лекция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Семинар-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Петякшева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М.Г., методист кафедры гуманитарных и художественно-эстетических дисциплин 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КРИПКиПРО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, директор  центра   управления проектами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Сущенко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М. А., канд. полит. наук, заведующий лабораторией научно-методического сопровождения деятельности педагогов по развитию функциональной грамотности школьников </a:t>
                      </a:r>
                      <a:r>
                        <a:rPr lang="ru-RU" sz="1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КРИПКиПРО</a:t>
                      </a:r>
                      <a:endParaRPr lang="ru-RU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18.04.22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с 13-30, 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 № 4 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2021-2022\Семинар 22.03.22\DSC_0040.JPG"/>
          <p:cNvPicPr>
            <a:picLocks noChangeAspect="1" noChangeArrowheads="1"/>
          </p:cNvPicPr>
          <p:nvPr/>
        </p:nvPicPr>
        <p:blipFill>
          <a:blip r:embed="rId2" cstate="print"/>
          <a:srcRect t="6393" b="5299"/>
          <a:stretch>
            <a:fillRect/>
          </a:stretch>
        </p:blipFill>
        <p:spPr bwMode="auto">
          <a:xfrm>
            <a:off x="323528" y="260648"/>
            <a:ext cx="611560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Фотографии\2021-2022\Семинар 22.03.22\DSC_0107.JPG"/>
          <p:cNvPicPr>
            <a:picLocks noChangeAspect="1" noChangeArrowheads="1"/>
          </p:cNvPicPr>
          <p:nvPr/>
        </p:nvPicPr>
        <p:blipFill>
          <a:blip r:embed="rId3" cstate="print"/>
          <a:srcRect t="6297" b="4849"/>
          <a:stretch>
            <a:fillRect/>
          </a:stretch>
        </p:blipFill>
        <p:spPr bwMode="auto">
          <a:xfrm>
            <a:off x="3059832" y="3212976"/>
            <a:ext cx="583496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графии\2021-2022\Пед.совет\DSC_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879084" cy="458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Фотографии\2021-2022\Пед.совет\DSC_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234" y="3107102"/>
            <a:ext cx="514349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графии\2021-2022\Пед.совет\DSC_0946.JPG"/>
          <p:cNvPicPr>
            <a:picLocks noChangeAspect="1" noChangeArrowheads="1"/>
          </p:cNvPicPr>
          <p:nvPr/>
        </p:nvPicPr>
        <p:blipFill>
          <a:blip r:embed="rId2" cstate="print"/>
          <a:srcRect t="12162" r="16216"/>
          <a:stretch>
            <a:fillRect/>
          </a:stretch>
        </p:blipFill>
        <p:spPr bwMode="auto">
          <a:xfrm>
            <a:off x="179512" y="188641"/>
            <a:ext cx="5688632" cy="397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графии\2021-2022\Пед.совет\DSC_0961.JPG"/>
          <p:cNvPicPr>
            <a:picLocks noChangeAspect="1" noChangeArrowheads="1"/>
          </p:cNvPicPr>
          <p:nvPr/>
        </p:nvPicPr>
        <p:blipFill>
          <a:blip r:embed="rId3" cstate="print"/>
          <a:srcRect r="11247"/>
          <a:stretch>
            <a:fillRect/>
          </a:stretch>
        </p:blipFill>
        <p:spPr bwMode="auto">
          <a:xfrm>
            <a:off x="3942243" y="2916705"/>
            <a:ext cx="5004048" cy="375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7838" y="1705233"/>
            <a:ext cx="8094236" cy="4217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 гуманитарного направления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 математики  и информатики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 естественнонаучного направления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 иностранного языка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 начальных классов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учителей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технологии, черчения, ИЗО и музыки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учителей ОБЖ, физической культуры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классных руководителей 1-4 классов, 5-11 классов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270" y="322730"/>
            <a:ext cx="8394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2022– 2023  учебном году   в гимназии  действуют   7  предметных методических объединений , МО классных руководителей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6413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474" y="1416908"/>
            <a:ext cx="7563394" cy="48141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Леонтьев: Функционально грамотный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Образовательная система «Школа 2100».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здравого смысла / под ред. А.А.Леонтьева. М.: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 С. 35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Win10\Desktop\79ad311e29b9a5e73511d208c7dbf9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846" y="0"/>
            <a:ext cx="1748446" cy="1029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8984" y="365125"/>
            <a:ext cx="8229600" cy="1298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Что означает, что учитель готов к развитию функциональной грамотности в учебном процессе?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643" y="1622855"/>
            <a:ext cx="75788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овладел основными понятиями, связанными с функциональной грамотностью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овладел практикой формирования и оценки функциональной грамотности (различение процессов формирования и оценки функциональной грамотности)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понимает роль учебных задач как средства формирования функциональной грамотности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умеет отбирать / разрабатывать учебные задания для формирования и оценки функциональной грамотности • овладел практиками развивающего обучения (работа в группах, проектная и исследовательская деятельность и др.)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овладел технологией формирующего оценивания с учетом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критериальноуровневого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умеет работать в команде учителей, организуя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межпредметное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взаимодействие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D44040-2C96-4B48-84F7-E61B6F0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518" y="1680519"/>
            <a:ext cx="5829815" cy="275967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  внимание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C:\Users\Win10\Desktop\79ad311e29b9a5e73511d208c7dbf9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386" y="123567"/>
            <a:ext cx="3105241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88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946" y="914400"/>
            <a:ext cx="8258785" cy="56083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 сегодня — это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образование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Ребенку важно обладать: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успешно взаимодействовать с изменяющимся окружающим миром.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Возможностью решать различные (в том числе нестандартные) учебные и жизненные задачи.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строить социальные отношения.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Совокупностью рефлексивных умений, обеспечивающих оценку своей грамотности, стремление к дальнейшему образованию».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педагог, член-корреспондент РАО Наталья Федоровна Виноградова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Win10\Desktop\79ad311e29b9a5e73511d208c7dbf9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064" y="116790"/>
            <a:ext cx="1952369" cy="871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50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434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 функциональной грамотности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7171" y="832567"/>
            <a:ext cx="8716212" cy="5761958"/>
            <a:chOff x="0" y="1208"/>
            <a:chExt cx="14640" cy="9592"/>
          </a:xfrm>
        </p:grpSpPr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0" y="7953"/>
              <a:ext cx="5626" cy="2847"/>
            </a:xfrm>
            <a:custGeom>
              <a:avLst/>
              <a:gdLst>
                <a:gd name="T0" fmla="*/ 3217 w 5626"/>
                <a:gd name="T1" fmla="+- 0 7954 7954"/>
                <a:gd name="T2" fmla="*/ 7954 h 2847"/>
                <a:gd name="T3" fmla="*/ 0 w 5626"/>
                <a:gd name="T4" fmla="+- 0 7954 7954"/>
                <a:gd name="T5" fmla="*/ 7954 h 2847"/>
                <a:gd name="T6" fmla="*/ 0 w 5626"/>
                <a:gd name="T7" fmla="+- 0 10800 7954"/>
                <a:gd name="T8" fmla="*/ 10800 h 2847"/>
                <a:gd name="T9" fmla="*/ 5626 w 5626"/>
                <a:gd name="T10" fmla="+- 0 10800 7954"/>
                <a:gd name="T11" fmla="*/ 10800 h 2847"/>
                <a:gd name="T12" fmla="*/ 3217 w 5626"/>
                <a:gd name="T13" fmla="+- 0 7954 7954"/>
                <a:gd name="T14" fmla="*/ 7954 h 284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5626" h="2847">
                  <a:moveTo>
                    <a:pt x="3217" y="0"/>
                  </a:moveTo>
                  <a:lnTo>
                    <a:pt x="0" y="0"/>
                  </a:lnTo>
                  <a:lnTo>
                    <a:pt x="0" y="2846"/>
                  </a:lnTo>
                  <a:lnTo>
                    <a:pt x="5626" y="2846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F86A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0" y="8620"/>
              <a:ext cx="14288" cy="2180"/>
            </a:xfrm>
            <a:custGeom>
              <a:avLst/>
              <a:gdLst>
                <a:gd name="T0" fmla="*/ 3210 w 14400"/>
                <a:gd name="T1" fmla="+- 0 7954 7954"/>
                <a:gd name="T2" fmla="*/ 7954 h 2847"/>
                <a:gd name="T3" fmla="*/ 0 w 14400"/>
                <a:gd name="T4" fmla="+- 0 10796 7954"/>
                <a:gd name="T5" fmla="*/ 10796 h 2847"/>
                <a:gd name="T6" fmla="*/ 0 w 14400"/>
                <a:gd name="T7" fmla="+- 0 10800 7954"/>
                <a:gd name="T8" fmla="*/ 10800 h 2847"/>
                <a:gd name="T9" fmla="*/ 14400 w 14400"/>
                <a:gd name="T10" fmla="+- 0 10800 7954"/>
                <a:gd name="T11" fmla="*/ 10800 h 2847"/>
                <a:gd name="T12" fmla="*/ 14400 w 14400"/>
                <a:gd name="T13" fmla="+- 0 7955 7954"/>
                <a:gd name="T14" fmla="*/ 7955 h 2847"/>
                <a:gd name="T15" fmla="*/ 3210 w 14400"/>
                <a:gd name="T16" fmla="+- 0 7954 7954"/>
                <a:gd name="T17" fmla="*/ 7954 h 284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14400" h="2847">
                  <a:moveTo>
                    <a:pt x="3210" y="0"/>
                  </a:moveTo>
                  <a:lnTo>
                    <a:pt x="0" y="2842"/>
                  </a:lnTo>
                  <a:lnTo>
                    <a:pt x="0" y="2846"/>
                  </a:lnTo>
                  <a:lnTo>
                    <a:pt x="14400" y="2846"/>
                  </a:lnTo>
                  <a:lnTo>
                    <a:pt x="14400" y="1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08A0D9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5626" y="7210"/>
              <a:ext cx="9014" cy="1119"/>
            </a:xfrm>
            <a:custGeom>
              <a:avLst/>
              <a:gdLst>
                <a:gd name="T0" fmla="+- 0 13932 5627"/>
                <a:gd name="T1" fmla="*/ T0 w 8492"/>
                <a:gd name="T2" fmla="+- 0 7211 7211"/>
                <a:gd name="T3" fmla="*/ 7211 h 1119"/>
                <a:gd name="T4" fmla="+- 0 5627 5627"/>
                <a:gd name="T5" fmla="*/ T4 w 8492"/>
                <a:gd name="T6" fmla="+- 0 7211 7211"/>
                <a:gd name="T7" fmla="*/ 7211 h 1119"/>
                <a:gd name="T8" fmla="+- 0 5627 5627"/>
                <a:gd name="T9" fmla="*/ T8 w 8492"/>
                <a:gd name="T10" fmla="+- 0 8329 7211"/>
                <a:gd name="T11" fmla="*/ 8329 h 1119"/>
                <a:gd name="T12" fmla="+- 0 13932 5627"/>
                <a:gd name="T13" fmla="*/ T12 w 8492"/>
                <a:gd name="T14" fmla="+- 0 8329 7211"/>
                <a:gd name="T15" fmla="*/ 8329 h 1119"/>
                <a:gd name="T16" fmla="+- 0 14004 5627"/>
                <a:gd name="T17" fmla="*/ T16 w 8492"/>
                <a:gd name="T18" fmla="+- 0 8315 7211"/>
                <a:gd name="T19" fmla="*/ 8315 h 1119"/>
                <a:gd name="T20" fmla="+- 0 14063 5627"/>
                <a:gd name="T21" fmla="*/ T20 w 8492"/>
                <a:gd name="T22" fmla="+- 0 8275 7211"/>
                <a:gd name="T23" fmla="*/ 8275 h 1119"/>
                <a:gd name="T24" fmla="+- 0 14103 5627"/>
                <a:gd name="T25" fmla="*/ T24 w 8492"/>
                <a:gd name="T26" fmla="+- 0 8215 7211"/>
                <a:gd name="T27" fmla="*/ 8215 h 1119"/>
                <a:gd name="T28" fmla="+- 0 14118 5627"/>
                <a:gd name="T29" fmla="*/ T28 w 8492"/>
                <a:gd name="T30" fmla="+- 0 8143 7211"/>
                <a:gd name="T31" fmla="*/ 8143 h 1119"/>
                <a:gd name="T32" fmla="+- 0 14118 5627"/>
                <a:gd name="T33" fmla="*/ T32 w 8492"/>
                <a:gd name="T34" fmla="+- 0 7397 7211"/>
                <a:gd name="T35" fmla="*/ 7397 h 1119"/>
                <a:gd name="T36" fmla="+- 0 14103 5627"/>
                <a:gd name="T37" fmla="*/ T36 w 8492"/>
                <a:gd name="T38" fmla="+- 0 7325 7211"/>
                <a:gd name="T39" fmla="*/ 7325 h 1119"/>
                <a:gd name="T40" fmla="+- 0 14063 5627"/>
                <a:gd name="T41" fmla="*/ T40 w 8492"/>
                <a:gd name="T42" fmla="+- 0 7265 7211"/>
                <a:gd name="T43" fmla="*/ 7265 h 1119"/>
                <a:gd name="T44" fmla="+- 0 14004 5627"/>
                <a:gd name="T45" fmla="*/ T44 w 8492"/>
                <a:gd name="T46" fmla="+- 0 7225 7211"/>
                <a:gd name="T47" fmla="*/ 7225 h 1119"/>
                <a:gd name="T48" fmla="+- 0 13932 5627"/>
                <a:gd name="T49" fmla="*/ T48 w 8492"/>
                <a:gd name="T50" fmla="+- 0 7211 7211"/>
                <a:gd name="T51" fmla="*/ 7211 h 1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9">
                  <a:moveTo>
                    <a:pt x="8305" y="0"/>
                  </a:moveTo>
                  <a:lnTo>
                    <a:pt x="0" y="0"/>
                  </a:lnTo>
                  <a:lnTo>
                    <a:pt x="0" y="1118"/>
                  </a:lnTo>
                  <a:lnTo>
                    <a:pt x="8305" y="1118"/>
                  </a:lnTo>
                  <a:lnTo>
                    <a:pt x="8377" y="1104"/>
                  </a:lnTo>
                  <a:lnTo>
                    <a:pt x="8436" y="1064"/>
                  </a:lnTo>
                  <a:lnTo>
                    <a:pt x="8476" y="1004"/>
                  </a:lnTo>
                  <a:lnTo>
                    <a:pt x="8491" y="932"/>
                  </a:lnTo>
                  <a:lnTo>
                    <a:pt x="8491" y="186"/>
                  </a:lnTo>
                  <a:lnTo>
                    <a:pt x="8476" y="114"/>
                  </a:lnTo>
                  <a:lnTo>
                    <a:pt x="8436" y="54"/>
                  </a:lnTo>
                  <a:lnTo>
                    <a:pt x="8377" y="14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D0D4DC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5626" y="7210"/>
              <a:ext cx="8492" cy="1119"/>
            </a:xfrm>
            <a:custGeom>
              <a:avLst/>
              <a:gdLst>
                <a:gd name="T0" fmla="+- 0 14118 5627"/>
                <a:gd name="T1" fmla="*/ T0 w 8492"/>
                <a:gd name="T2" fmla="+- 0 7397 7211"/>
                <a:gd name="T3" fmla="*/ 7397 h 1119"/>
                <a:gd name="T4" fmla="+- 0 14118 5627"/>
                <a:gd name="T5" fmla="*/ T4 w 8492"/>
                <a:gd name="T6" fmla="+- 0 8143 7211"/>
                <a:gd name="T7" fmla="*/ 8143 h 1119"/>
                <a:gd name="T8" fmla="+- 0 14103 5627"/>
                <a:gd name="T9" fmla="*/ T8 w 8492"/>
                <a:gd name="T10" fmla="+- 0 8215 7211"/>
                <a:gd name="T11" fmla="*/ 8215 h 1119"/>
                <a:gd name="T12" fmla="+- 0 14063 5627"/>
                <a:gd name="T13" fmla="*/ T12 w 8492"/>
                <a:gd name="T14" fmla="+- 0 8275 7211"/>
                <a:gd name="T15" fmla="*/ 8275 h 1119"/>
                <a:gd name="T16" fmla="+- 0 14004 5627"/>
                <a:gd name="T17" fmla="*/ T16 w 8492"/>
                <a:gd name="T18" fmla="+- 0 8315 7211"/>
                <a:gd name="T19" fmla="*/ 8315 h 1119"/>
                <a:gd name="T20" fmla="+- 0 13932 5627"/>
                <a:gd name="T21" fmla="*/ T20 w 8492"/>
                <a:gd name="T22" fmla="+- 0 8329 7211"/>
                <a:gd name="T23" fmla="*/ 8329 h 1119"/>
                <a:gd name="T24" fmla="+- 0 5627 5627"/>
                <a:gd name="T25" fmla="*/ T24 w 8492"/>
                <a:gd name="T26" fmla="+- 0 8329 7211"/>
                <a:gd name="T27" fmla="*/ 8329 h 1119"/>
                <a:gd name="T28" fmla="+- 0 5627 5627"/>
                <a:gd name="T29" fmla="*/ T28 w 8492"/>
                <a:gd name="T30" fmla="+- 0 7211 7211"/>
                <a:gd name="T31" fmla="*/ 7211 h 1119"/>
                <a:gd name="T32" fmla="+- 0 13932 5627"/>
                <a:gd name="T33" fmla="*/ T32 w 8492"/>
                <a:gd name="T34" fmla="+- 0 7211 7211"/>
                <a:gd name="T35" fmla="*/ 7211 h 1119"/>
                <a:gd name="T36" fmla="+- 0 14004 5627"/>
                <a:gd name="T37" fmla="*/ T36 w 8492"/>
                <a:gd name="T38" fmla="+- 0 7225 7211"/>
                <a:gd name="T39" fmla="*/ 7225 h 1119"/>
                <a:gd name="T40" fmla="+- 0 14063 5627"/>
                <a:gd name="T41" fmla="*/ T40 w 8492"/>
                <a:gd name="T42" fmla="+- 0 7265 7211"/>
                <a:gd name="T43" fmla="*/ 7265 h 1119"/>
                <a:gd name="T44" fmla="+- 0 14103 5627"/>
                <a:gd name="T45" fmla="*/ T44 w 8492"/>
                <a:gd name="T46" fmla="+- 0 7325 7211"/>
                <a:gd name="T47" fmla="*/ 7325 h 1119"/>
                <a:gd name="T48" fmla="+- 0 14118 5627"/>
                <a:gd name="T49" fmla="*/ T48 w 8492"/>
                <a:gd name="T50" fmla="+- 0 7397 7211"/>
                <a:gd name="T51" fmla="*/ 7397 h 1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9">
                  <a:moveTo>
                    <a:pt x="8491" y="186"/>
                  </a:moveTo>
                  <a:lnTo>
                    <a:pt x="8491" y="932"/>
                  </a:lnTo>
                  <a:lnTo>
                    <a:pt x="8476" y="1004"/>
                  </a:lnTo>
                  <a:lnTo>
                    <a:pt x="8436" y="1064"/>
                  </a:lnTo>
                  <a:lnTo>
                    <a:pt x="8377" y="1104"/>
                  </a:lnTo>
                  <a:lnTo>
                    <a:pt x="8305" y="1118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4"/>
                  </a:lnTo>
                  <a:lnTo>
                    <a:pt x="8436" y="54"/>
                  </a:lnTo>
                  <a:lnTo>
                    <a:pt x="8476" y="114"/>
                  </a:lnTo>
                  <a:lnTo>
                    <a:pt x="8491" y="186"/>
                  </a:lnTo>
                  <a:close/>
                </a:path>
              </a:pathLst>
            </a:custGeom>
            <a:noFill/>
            <a:ln w="25908">
              <a:solidFill>
                <a:srgbClr val="D0D4D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5719" y="1319"/>
              <a:ext cx="8833" cy="1116"/>
            </a:xfrm>
            <a:custGeom>
              <a:avLst/>
              <a:gdLst>
                <a:gd name="T0" fmla="+- 0 13932 5627"/>
                <a:gd name="T1" fmla="*/ T0 w 8492"/>
                <a:gd name="T2" fmla="+- 0 1348 1348"/>
                <a:gd name="T3" fmla="*/ 1348 h 1116"/>
                <a:gd name="T4" fmla="+- 0 5627 5627"/>
                <a:gd name="T5" fmla="*/ T4 w 8492"/>
                <a:gd name="T6" fmla="+- 0 1348 1348"/>
                <a:gd name="T7" fmla="*/ 1348 h 1116"/>
                <a:gd name="T8" fmla="+- 0 5627 5627"/>
                <a:gd name="T9" fmla="*/ T8 w 8492"/>
                <a:gd name="T10" fmla="+- 0 2464 1348"/>
                <a:gd name="T11" fmla="*/ 2464 h 1116"/>
                <a:gd name="T12" fmla="+- 0 13932 5627"/>
                <a:gd name="T13" fmla="*/ T12 w 8492"/>
                <a:gd name="T14" fmla="+- 0 2464 1348"/>
                <a:gd name="T15" fmla="*/ 2464 h 1116"/>
                <a:gd name="T16" fmla="+- 0 14004 5627"/>
                <a:gd name="T17" fmla="*/ T16 w 8492"/>
                <a:gd name="T18" fmla="+- 0 2449 1348"/>
                <a:gd name="T19" fmla="*/ 2449 h 1116"/>
                <a:gd name="T20" fmla="+- 0 14064 5627"/>
                <a:gd name="T21" fmla="*/ T20 w 8492"/>
                <a:gd name="T22" fmla="+- 0 2409 1348"/>
                <a:gd name="T23" fmla="*/ 2409 h 1116"/>
                <a:gd name="T24" fmla="+- 0 14103 5627"/>
                <a:gd name="T25" fmla="*/ T24 w 8492"/>
                <a:gd name="T26" fmla="+- 0 2350 1348"/>
                <a:gd name="T27" fmla="*/ 2350 h 1116"/>
                <a:gd name="T28" fmla="+- 0 14118 5627"/>
                <a:gd name="T29" fmla="*/ T28 w 8492"/>
                <a:gd name="T30" fmla="+- 0 2278 1348"/>
                <a:gd name="T31" fmla="*/ 2278 h 1116"/>
                <a:gd name="T32" fmla="+- 0 14118 5627"/>
                <a:gd name="T33" fmla="*/ T32 w 8492"/>
                <a:gd name="T34" fmla="+- 0 1534 1348"/>
                <a:gd name="T35" fmla="*/ 1534 h 1116"/>
                <a:gd name="T36" fmla="+- 0 14103 5627"/>
                <a:gd name="T37" fmla="*/ T36 w 8492"/>
                <a:gd name="T38" fmla="+- 0 1461 1348"/>
                <a:gd name="T39" fmla="*/ 1461 h 1116"/>
                <a:gd name="T40" fmla="+- 0 14064 5627"/>
                <a:gd name="T41" fmla="*/ T40 w 8492"/>
                <a:gd name="T42" fmla="+- 0 1402 1348"/>
                <a:gd name="T43" fmla="*/ 1402 h 1116"/>
                <a:gd name="T44" fmla="+- 0 14004 5627"/>
                <a:gd name="T45" fmla="*/ T44 w 8492"/>
                <a:gd name="T46" fmla="+- 0 1362 1348"/>
                <a:gd name="T47" fmla="*/ 1362 h 1116"/>
                <a:gd name="T48" fmla="+- 0 13932 5627"/>
                <a:gd name="T49" fmla="*/ T48 w 8492"/>
                <a:gd name="T50" fmla="+- 0 1348 1348"/>
                <a:gd name="T51" fmla="*/ 1348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305" y="0"/>
                  </a:moveTo>
                  <a:lnTo>
                    <a:pt x="0" y="0"/>
                  </a:lnTo>
                  <a:lnTo>
                    <a:pt x="0" y="1116"/>
                  </a:lnTo>
                  <a:lnTo>
                    <a:pt x="8305" y="1116"/>
                  </a:lnTo>
                  <a:lnTo>
                    <a:pt x="8377" y="1101"/>
                  </a:lnTo>
                  <a:lnTo>
                    <a:pt x="8437" y="1061"/>
                  </a:lnTo>
                  <a:lnTo>
                    <a:pt x="8476" y="1002"/>
                  </a:lnTo>
                  <a:lnTo>
                    <a:pt x="8491" y="930"/>
                  </a:lnTo>
                  <a:lnTo>
                    <a:pt x="8491" y="186"/>
                  </a:lnTo>
                  <a:lnTo>
                    <a:pt x="8476" y="113"/>
                  </a:lnTo>
                  <a:lnTo>
                    <a:pt x="8437" y="54"/>
                  </a:lnTo>
                  <a:lnTo>
                    <a:pt x="8377" y="14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FCD3CC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i="1" spc="-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чтение</a:t>
              </a:r>
              <a:r>
                <a:rPr lang="ru-RU" i="1" spc="-10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i="1" spc="-9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понимание</a:t>
              </a:r>
              <a:r>
                <a:rPr lang="ru-RU" i="1" spc="-1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текста</a:t>
              </a:r>
              <a:r>
                <a:rPr lang="ru-RU" i="1" spc="-9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(в</a:t>
              </a:r>
              <a:r>
                <a:rPr lang="ru-RU" i="1" spc="-9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том</a:t>
              </a:r>
              <a:r>
                <a:rPr lang="ru-RU" i="1" spc="-10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spc="-5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числе</a:t>
              </a:r>
              <a:endPara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ru-RU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формулировки</a:t>
              </a:r>
              <a:r>
                <a:rPr lang="ru-RU" i="1" spc="235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задачи,</a:t>
              </a:r>
              <a:r>
                <a:rPr lang="ru-RU" i="1" spc="230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инструкции,</a:t>
              </a:r>
              <a:r>
                <a:rPr lang="ru-RU" i="1" spc="-460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опроса)</a:t>
              </a:r>
            </a:p>
            <a:p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626" y="1347"/>
              <a:ext cx="8901" cy="1059"/>
            </a:xfrm>
            <a:custGeom>
              <a:avLst/>
              <a:gdLst>
                <a:gd name="T0" fmla="+- 0 14118 5627"/>
                <a:gd name="T1" fmla="*/ T0 w 8492"/>
                <a:gd name="T2" fmla="+- 0 1534 1348"/>
                <a:gd name="T3" fmla="*/ 1534 h 1116"/>
                <a:gd name="T4" fmla="+- 0 14118 5627"/>
                <a:gd name="T5" fmla="*/ T4 w 8492"/>
                <a:gd name="T6" fmla="+- 0 2278 1348"/>
                <a:gd name="T7" fmla="*/ 2278 h 1116"/>
                <a:gd name="T8" fmla="+- 0 14103 5627"/>
                <a:gd name="T9" fmla="*/ T8 w 8492"/>
                <a:gd name="T10" fmla="+- 0 2350 1348"/>
                <a:gd name="T11" fmla="*/ 2350 h 1116"/>
                <a:gd name="T12" fmla="+- 0 14064 5627"/>
                <a:gd name="T13" fmla="*/ T12 w 8492"/>
                <a:gd name="T14" fmla="+- 0 2409 1348"/>
                <a:gd name="T15" fmla="*/ 2409 h 1116"/>
                <a:gd name="T16" fmla="+- 0 14004 5627"/>
                <a:gd name="T17" fmla="*/ T16 w 8492"/>
                <a:gd name="T18" fmla="+- 0 2449 1348"/>
                <a:gd name="T19" fmla="*/ 2449 h 1116"/>
                <a:gd name="T20" fmla="+- 0 13932 5627"/>
                <a:gd name="T21" fmla="*/ T20 w 8492"/>
                <a:gd name="T22" fmla="+- 0 2464 1348"/>
                <a:gd name="T23" fmla="*/ 2464 h 1116"/>
                <a:gd name="T24" fmla="+- 0 5627 5627"/>
                <a:gd name="T25" fmla="*/ T24 w 8492"/>
                <a:gd name="T26" fmla="+- 0 2464 1348"/>
                <a:gd name="T27" fmla="*/ 2464 h 1116"/>
                <a:gd name="T28" fmla="+- 0 5627 5627"/>
                <a:gd name="T29" fmla="*/ T28 w 8492"/>
                <a:gd name="T30" fmla="+- 0 1348 1348"/>
                <a:gd name="T31" fmla="*/ 1348 h 1116"/>
                <a:gd name="T32" fmla="+- 0 13932 5627"/>
                <a:gd name="T33" fmla="*/ T32 w 8492"/>
                <a:gd name="T34" fmla="+- 0 1348 1348"/>
                <a:gd name="T35" fmla="*/ 1348 h 1116"/>
                <a:gd name="T36" fmla="+- 0 14004 5627"/>
                <a:gd name="T37" fmla="*/ T36 w 8492"/>
                <a:gd name="T38" fmla="+- 0 1362 1348"/>
                <a:gd name="T39" fmla="*/ 1362 h 1116"/>
                <a:gd name="T40" fmla="+- 0 14064 5627"/>
                <a:gd name="T41" fmla="*/ T40 w 8492"/>
                <a:gd name="T42" fmla="+- 0 1402 1348"/>
                <a:gd name="T43" fmla="*/ 1402 h 1116"/>
                <a:gd name="T44" fmla="+- 0 14103 5627"/>
                <a:gd name="T45" fmla="*/ T44 w 8492"/>
                <a:gd name="T46" fmla="+- 0 1461 1348"/>
                <a:gd name="T47" fmla="*/ 1461 h 1116"/>
                <a:gd name="T48" fmla="+- 0 14118 5627"/>
                <a:gd name="T49" fmla="*/ T48 w 8492"/>
                <a:gd name="T50" fmla="+- 0 1534 1348"/>
                <a:gd name="T51" fmla="*/ 1534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491" y="186"/>
                  </a:moveTo>
                  <a:lnTo>
                    <a:pt x="8491" y="930"/>
                  </a:lnTo>
                  <a:lnTo>
                    <a:pt x="8476" y="1002"/>
                  </a:lnTo>
                  <a:lnTo>
                    <a:pt x="8437" y="1061"/>
                  </a:lnTo>
                  <a:lnTo>
                    <a:pt x="8377" y="1101"/>
                  </a:lnTo>
                  <a:lnTo>
                    <a:pt x="8305" y="1116"/>
                  </a:lnTo>
                  <a:lnTo>
                    <a:pt x="0" y="1116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4"/>
                  </a:lnTo>
                  <a:lnTo>
                    <a:pt x="8437" y="54"/>
                  </a:lnTo>
                  <a:lnTo>
                    <a:pt x="8476" y="113"/>
                  </a:lnTo>
                  <a:lnTo>
                    <a:pt x="8491" y="186"/>
                  </a:lnTo>
                  <a:close/>
                </a:path>
              </a:pathLst>
            </a:custGeom>
            <a:noFill/>
            <a:ln w="25908">
              <a:solidFill>
                <a:srgbClr val="FCD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850" y="1208"/>
              <a:ext cx="4776" cy="1397"/>
            </a:xfrm>
            <a:custGeom>
              <a:avLst/>
              <a:gdLst>
                <a:gd name="T0" fmla="+- 0 5394 851"/>
                <a:gd name="T1" fmla="*/ T0 w 4776"/>
                <a:gd name="T2" fmla="+- 0 1208 1208"/>
                <a:gd name="T3" fmla="*/ 1208 h 1397"/>
                <a:gd name="T4" fmla="+- 0 1084 851"/>
                <a:gd name="T5" fmla="*/ T4 w 4776"/>
                <a:gd name="T6" fmla="+- 0 1208 1208"/>
                <a:gd name="T7" fmla="*/ 1208 h 1397"/>
                <a:gd name="T8" fmla="+- 0 1010 851"/>
                <a:gd name="T9" fmla="*/ T8 w 4776"/>
                <a:gd name="T10" fmla="+- 0 1220 1208"/>
                <a:gd name="T11" fmla="*/ 1220 h 1397"/>
                <a:gd name="T12" fmla="+- 0 946 851"/>
                <a:gd name="T13" fmla="*/ T12 w 4776"/>
                <a:gd name="T14" fmla="+- 0 1253 1208"/>
                <a:gd name="T15" fmla="*/ 1253 h 1397"/>
                <a:gd name="T16" fmla="+- 0 896 851"/>
                <a:gd name="T17" fmla="*/ T16 w 4776"/>
                <a:gd name="T18" fmla="+- 0 1304 1208"/>
                <a:gd name="T19" fmla="*/ 1304 h 1397"/>
                <a:gd name="T20" fmla="+- 0 863 851"/>
                <a:gd name="T21" fmla="*/ T20 w 4776"/>
                <a:gd name="T22" fmla="+- 0 1368 1208"/>
                <a:gd name="T23" fmla="*/ 1368 h 1397"/>
                <a:gd name="T24" fmla="+- 0 851 851"/>
                <a:gd name="T25" fmla="*/ T24 w 4776"/>
                <a:gd name="T26" fmla="+- 0 1441 1208"/>
                <a:gd name="T27" fmla="*/ 1441 h 1397"/>
                <a:gd name="T28" fmla="+- 0 851 851"/>
                <a:gd name="T29" fmla="*/ T28 w 4776"/>
                <a:gd name="T30" fmla="+- 0 2372 1208"/>
                <a:gd name="T31" fmla="*/ 2372 h 1397"/>
                <a:gd name="T32" fmla="+- 0 863 851"/>
                <a:gd name="T33" fmla="*/ T32 w 4776"/>
                <a:gd name="T34" fmla="+- 0 2446 1208"/>
                <a:gd name="T35" fmla="*/ 2446 h 1397"/>
                <a:gd name="T36" fmla="+- 0 896 851"/>
                <a:gd name="T37" fmla="*/ T36 w 4776"/>
                <a:gd name="T38" fmla="+- 0 2510 1208"/>
                <a:gd name="T39" fmla="*/ 2510 h 1397"/>
                <a:gd name="T40" fmla="+- 0 946 851"/>
                <a:gd name="T41" fmla="*/ T40 w 4776"/>
                <a:gd name="T42" fmla="+- 0 2560 1208"/>
                <a:gd name="T43" fmla="*/ 2560 h 1397"/>
                <a:gd name="T44" fmla="+- 0 1010 851"/>
                <a:gd name="T45" fmla="*/ T44 w 4776"/>
                <a:gd name="T46" fmla="+- 0 2593 1208"/>
                <a:gd name="T47" fmla="*/ 2593 h 1397"/>
                <a:gd name="T48" fmla="+- 0 1084 851"/>
                <a:gd name="T49" fmla="*/ T48 w 4776"/>
                <a:gd name="T50" fmla="+- 0 2605 1208"/>
                <a:gd name="T51" fmla="*/ 2605 h 1397"/>
                <a:gd name="T52" fmla="+- 0 5394 851"/>
                <a:gd name="T53" fmla="*/ T52 w 4776"/>
                <a:gd name="T54" fmla="+- 0 2605 1208"/>
                <a:gd name="T55" fmla="*/ 2605 h 1397"/>
                <a:gd name="T56" fmla="+- 0 5468 851"/>
                <a:gd name="T57" fmla="*/ T56 w 4776"/>
                <a:gd name="T58" fmla="+- 0 2593 1208"/>
                <a:gd name="T59" fmla="*/ 2593 h 1397"/>
                <a:gd name="T60" fmla="+- 0 5532 851"/>
                <a:gd name="T61" fmla="*/ T60 w 4776"/>
                <a:gd name="T62" fmla="+- 0 2560 1208"/>
                <a:gd name="T63" fmla="*/ 2560 h 1397"/>
                <a:gd name="T64" fmla="+- 0 5582 851"/>
                <a:gd name="T65" fmla="*/ T64 w 4776"/>
                <a:gd name="T66" fmla="+- 0 2510 1208"/>
                <a:gd name="T67" fmla="*/ 2510 h 1397"/>
                <a:gd name="T68" fmla="+- 0 5615 851"/>
                <a:gd name="T69" fmla="*/ T68 w 4776"/>
                <a:gd name="T70" fmla="+- 0 2446 1208"/>
                <a:gd name="T71" fmla="*/ 2446 h 1397"/>
                <a:gd name="T72" fmla="+- 0 5627 851"/>
                <a:gd name="T73" fmla="*/ T72 w 4776"/>
                <a:gd name="T74" fmla="+- 0 2372 1208"/>
                <a:gd name="T75" fmla="*/ 2372 h 1397"/>
                <a:gd name="T76" fmla="+- 0 5627 851"/>
                <a:gd name="T77" fmla="*/ T76 w 4776"/>
                <a:gd name="T78" fmla="+- 0 1441 1208"/>
                <a:gd name="T79" fmla="*/ 1441 h 1397"/>
                <a:gd name="T80" fmla="+- 0 5615 851"/>
                <a:gd name="T81" fmla="*/ T80 w 4776"/>
                <a:gd name="T82" fmla="+- 0 1368 1208"/>
                <a:gd name="T83" fmla="*/ 1368 h 1397"/>
                <a:gd name="T84" fmla="+- 0 5582 851"/>
                <a:gd name="T85" fmla="*/ T84 w 4776"/>
                <a:gd name="T86" fmla="+- 0 1304 1208"/>
                <a:gd name="T87" fmla="*/ 1304 h 1397"/>
                <a:gd name="T88" fmla="+- 0 5532 851"/>
                <a:gd name="T89" fmla="*/ T88 w 4776"/>
                <a:gd name="T90" fmla="+- 0 1253 1208"/>
                <a:gd name="T91" fmla="*/ 1253 h 1397"/>
                <a:gd name="T92" fmla="+- 0 5468 851"/>
                <a:gd name="T93" fmla="*/ T92 w 4776"/>
                <a:gd name="T94" fmla="+- 0 1220 1208"/>
                <a:gd name="T95" fmla="*/ 1220 h 1397"/>
                <a:gd name="T96" fmla="+- 0 5394 851"/>
                <a:gd name="T97" fmla="*/ T96 w 4776"/>
                <a:gd name="T98" fmla="+- 0 1208 1208"/>
                <a:gd name="T99" fmla="*/ 1208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4543" y="0"/>
                  </a:moveTo>
                  <a:lnTo>
                    <a:pt x="233" y="0"/>
                  </a:lnTo>
                  <a:lnTo>
                    <a:pt x="159" y="12"/>
                  </a:lnTo>
                  <a:lnTo>
                    <a:pt x="95" y="45"/>
                  </a:lnTo>
                  <a:lnTo>
                    <a:pt x="45" y="96"/>
                  </a:lnTo>
                  <a:lnTo>
                    <a:pt x="12" y="160"/>
                  </a:lnTo>
                  <a:lnTo>
                    <a:pt x="0" y="233"/>
                  </a:lnTo>
                  <a:lnTo>
                    <a:pt x="0" y="1164"/>
                  </a:lnTo>
                  <a:lnTo>
                    <a:pt x="12" y="1238"/>
                  </a:lnTo>
                  <a:lnTo>
                    <a:pt x="45" y="1302"/>
                  </a:lnTo>
                  <a:lnTo>
                    <a:pt x="95" y="1352"/>
                  </a:lnTo>
                  <a:lnTo>
                    <a:pt x="159" y="1385"/>
                  </a:lnTo>
                  <a:lnTo>
                    <a:pt x="233" y="1397"/>
                  </a:lnTo>
                  <a:lnTo>
                    <a:pt x="4543" y="1397"/>
                  </a:lnTo>
                  <a:lnTo>
                    <a:pt x="4617" y="1385"/>
                  </a:lnTo>
                  <a:lnTo>
                    <a:pt x="4681" y="1352"/>
                  </a:lnTo>
                  <a:lnTo>
                    <a:pt x="4731" y="1302"/>
                  </a:lnTo>
                  <a:lnTo>
                    <a:pt x="4764" y="1238"/>
                  </a:lnTo>
                  <a:lnTo>
                    <a:pt x="4776" y="1164"/>
                  </a:lnTo>
                  <a:lnTo>
                    <a:pt x="4776" y="233"/>
                  </a:lnTo>
                  <a:lnTo>
                    <a:pt x="4764" y="160"/>
                  </a:lnTo>
                  <a:lnTo>
                    <a:pt x="4731" y="96"/>
                  </a:lnTo>
                  <a:lnTo>
                    <a:pt x="4681" y="45"/>
                  </a:lnTo>
                  <a:lnTo>
                    <a:pt x="4617" y="12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86A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850" y="1208"/>
              <a:ext cx="4776" cy="1397"/>
            </a:xfrm>
            <a:custGeom>
              <a:avLst/>
              <a:gdLst>
                <a:gd name="T0" fmla="+- 0 851 851"/>
                <a:gd name="T1" fmla="*/ T0 w 4776"/>
                <a:gd name="T2" fmla="+- 0 1441 1208"/>
                <a:gd name="T3" fmla="*/ 1441 h 1397"/>
                <a:gd name="T4" fmla="+- 0 863 851"/>
                <a:gd name="T5" fmla="*/ T4 w 4776"/>
                <a:gd name="T6" fmla="+- 0 1368 1208"/>
                <a:gd name="T7" fmla="*/ 1368 h 1397"/>
                <a:gd name="T8" fmla="+- 0 896 851"/>
                <a:gd name="T9" fmla="*/ T8 w 4776"/>
                <a:gd name="T10" fmla="+- 0 1304 1208"/>
                <a:gd name="T11" fmla="*/ 1304 h 1397"/>
                <a:gd name="T12" fmla="+- 0 946 851"/>
                <a:gd name="T13" fmla="*/ T12 w 4776"/>
                <a:gd name="T14" fmla="+- 0 1253 1208"/>
                <a:gd name="T15" fmla="*/ 1253 h 1397"/>
                <a:gd name="T16" fmla="+- 0 1010 851"/>
                <a:gd name="T17" fmla="*/ T16 w 4776"/>
                <a:gd name="T18" fmla="+- 0 1220 1208"/>
                <a:gd name="T19" fmla="*/ 1220 h 1397"/>
                <a:gd name="T20" fmla="+- 0 1084 851"/>
                <a:gd name="T21" fmla="*/ T20 w 4776"/>
                <a:gd name="T22" fmla="+- 0 1208 1208"/>
                <a:gd name="T23" fmla="*/ 1208 h 1397"/>
                <a:gd name="T24" fmla="+- 0 5394 851"/>
                <a:gd name="T25" fmla="*/ T24 w 4776"/>
                <a:gd name="T26" fmla="+- 0 1208 1208"/>
                <a:gd name="T27" fmla="*/ 1208 h 1397"/>
                <a:gd name="T28" fmla="+- 0 5468 851"/>
                <a:gd name="T29" fmla="*/ T28 w 4776"/>
                <a:gd name="T30" fmla="+- 0 1220 1208"/>
                <a:gd name="T31" fmla="*/ 1220 h 1397"/>
                <a:gd name="T32" fmla="+- 0 5532 851"/>
                <a:gd name="T33" fmla="*/ T32 w 4776"/>
                <a:gd name="T34" fmla="+- 0 1253 1208"/>
                <a:gd name="T35" fmla="*/ 1253 h 1397"/>
                <a:gd name="T36" fmla="+- 0 5582 851"/>
                <a:gd name="T37" fmla="*/ T36 w 4776"/>
                <a:gd name="T38" fmla="+- 0 1304 1208"/>
                <a:gd name="T39" fmla="*/ 1304 h 1397"/>
                <a:gd name="T40" fmla="+- 0 5615 851"/>
                <a:gd name="T41" fmla="*/ T40 w 4776"/>
                <a:gd name="T42" fmla="+- 0 1368 1208"/>
                <a:gd name="T43" fmla="*/ 1368 h 1397"/>
                <a:gd name="T44" fmla="+- 0 5627 851"/>
                <a:gd name="T45" fmla="*/ T44 w 4776"/>
                <a:gd name="T46" fmla="+- 0 1441 1208"/>
                <a:gd name="T47" fmla="*/ 1441 h 1397"/>
                <a:gd name="T48" fmla="+- 0 5627 851"/>
                <a:gd name="T49" fmla="*/ T48 w 4776"/>
                <a:gd name="T50" fmla="+- 0 2372 1208"/>
                <a:gd name="T51" fmla="*/ 2372 h 1397"/>
                <a:gd name="T52" fmla="+- 0 5615 851"/>
                <a:gd name="T53" fmla="*/ T52 w 4776"/>
                <a:gd name="T54" fmla="+- 0 2446 1208"/>
                <a:gd name="T55" fmla="*/ 2446 h 1397"/>
                <a:gd name="T56" fmla="+- 0 5582 851"/>
                <a:gd name="T57" fmla="*/ T56 w 4776"/>
                <a:gd name="T58" fmla="+- 0 2510 1208"/>
                <a:gd name="T59" fmla="*/ 2510 h 1397"/>
                <a:gd name="T60" fmla="+- 0 5532 851"/>
                <a:gd name="T61" fmla="*/ T60 w 4776"/>
                <a:gd name="T62" fmla="+- 0 2560 1208"/>
                <a:gd name="T63" fmla="*/ 2560 h 1397"/>
                <a:gd name="T64" fmla="+- 0 5468 851"/>
                <a:gd name="T65" fmla="*/ T64 w 4776"/>
                <a:gd name="T66" fmla="+- 0 2593 1208"/>
                <a:gd name="T67" fmla="*/ 2593 h 1397"/>
                <a:gd name="T68" fmla="+- 0 5394 851"/>
                <a:gd name="T69" fmla="*/ T68 w 4776"/>
                <a:gd name="T70" fmla="+- 0 2605 1208"/>
                <a:gd name="T71" fmla="*/ 2605 h 1397"/>
                <a:gd name="T72" fmla="+- 0 1084 851"/>
                <a:gd name="T73" fmla="*/ T72 w 4776"/>
                <a:gd name="T74" fmla="+- 0 2605 1208"/>
                <a:gd name="T75" fmla="*/ 2605 h 1397"/>
                <a:gd name="T76" fmla="+- 0 1010 851"/>
                <a:gd name="T77" fmla="*/ T76 w 4776"/>
                <a:gd name="T78" fmla="+- 0 2593 1208"/>
                <a:gd name="T79" fmla="*/ 2593 h 1397"/>
                <a:gd name="T80" fmla="+- 0 946 851"/>
                <a:gd name="T81" fmla="*/ T80 w 4776"/>
                <a:gd name="T82" fmla="+- 0 2560 1208"/>
                <a:gd name="T83" fmla="*/ 2560 h 1397"/>
                <a:gd name="T84" fmla="+- 0 896 851"/>
                <a:gd name="T85" fmla="*/ T84 w 4776"/>
                <a:gd name="T86" fmla="+- 0 2510 1208"/>
                <a:gd name="T87" fmla="*/ 2510 h 1397"/>
                <a:gd name="T88" fmla="+- 0 863 851"/>
                <a:gd name="T89" fmla="*/ T88 w 4776"/>
                <a:gd name="T90" fmla="+- 0 2446 1208"/>
                <a:gd name="T91" fmla="*/ 2446 h 1397"/>
                <a:gd name="T92" fmla="+- 0 851 851"/>
                <a:gd name="T93" fmla="*/ T92 w 4776"/>
                <a:gd name="T94" fmla="+- 0 2372 1208"/>
                <a:gd name="T95" fmla="*/ 2372 h 1397"/>
                <a:gd name="T96" fmla="+- 0 851 851"/>
                <a:gd name="T97" fmla="*/ T96 w 4776"/>
                <a:gd name="T98" fmla="+- 0 1441 1208"/>
                <a:gd name="T99" fmla="*/ 1441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0" y="233"/>
                  </a:moveTo>
                  <a:lnTo>
                    <a:pt x="12" y="160"/>
                  </a:lnTo>
                  <a:lnTo>
                    <a:pt x="45" y="96"/>
                  </a:lnTo>
                  <a:lnTo>
                    <a:pt x="95" y="45"/>
                  </a:lnTo>
                  <a:lnTo>
                    <a:pt x="159" y="12"/>
                  </a:lnTo>
                  <a:lnTo>
                    <a:pt x="233" y="0"/>
                  </a:lnTo>
                  <a:lnTo>
                    <a:pt x="4543" y="0"/>
                  </a:lnTo>
                  <a:lnTo>
                    <a:pt x="4617" y="12"/>
                  </a:lnTo>
                  <a:lnTo>
                    <a:pt x="4681" y="45"/>
                  </a:lnTo>
                  <a:lnTo>
                    <a:pt x="4731" y="96"/>
                  </a:lnTo>
                  <a:lnTo>
                    <a:pt x="4764" y="160"/>
                  </a:lnTo>
                  <a:lnTo>
                    <a:pt x="4776" y="233"/>
                  </a:lnTo>
                  <a:lnTo>
                    <a:pt x="4776" y="1164"/>
                  </a:lnTo>
                  <a:lnTo>
                    <a:pt x="4764" y="1238"/>
                  </a:lnTo>
                  <a:lnTo>
                    <a:pt x="4731" y="1302"/>
                  </a:lnTo>
                  <a:lnTo>
                    <a:pt x="4681" y="1352"/>
                  </a:lnTo>
                  <a:lnTo>
                    <a:pt x="4617" y="1385"/>
                  </a:lnTo>
                  <a:lnTo>
                    <a:pt x="4543" y="1397"/>
                  </a:lnTo>
                  <a:lnTo>
                    <a:pt x="233" y="1397"/>
                  </a:lnTo>
                  <a:lnTo>
                    <a:pt x="159" y="1385"/>
                  </a:lnTo>
                  <a:lnTo>
                    <a:pt x="95" y="1352"/>
                  </a:lnTo>
                  <a:lnTo>
                    <a:pt x="45" y="1302"/>
                  </a:lnTo>
                  <a:lnTo>
                    <a:pt x="12" y="1238"/>
                  </a:lnTo>
                  <a:lnTo>
                    <a:pt x="0" y="1164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1342"/>
              <a:ext cx="4209" cy="11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626" y="2814"/>
              <a:ext cx="8492" cy="1116"/>
            </a:xfrm>
            <a:custGeom>
              <a:avLst/>
              <a:gdLst>
                <a:gd name="T0" fmla="+- 0 13932 5627"/>
                <a:gd name="T1" fmla="*/ T0 w 8492"/>
                <a:gd name="T2" fmla="+- 0 2814 2814"/>
                <a:gd name="T3" fmla="*/ 2814 h 1116"/>
                <a:gd name="T4" fmla="+- 0 5627 5627"/>
                <a:gd name="T5" fmla="*/ T4 w 8492"/>
                <a:gd name="T6" fmla="+- 0 2814 2814"/>
                <a:gd name="T7" fmla="*/ 2814 h 1116"/>
                <a:gd name="T8" fmla="+- 0 5627 5627"/>
                <a:gd name="T9" fmla="*/ T8 w 8492"/>
                <a:gd name="T10" fmla="+- 0 3930 2814"/>
                <a:gd name="T11" fmla="*/ 3930 h 1116"/>
                <a:gd name="T12" fmla="+- 0 13932 5627"/>
                <a:gd name="T13" fmla="*/ T12 w 8492"/>
                <a:gd name="T14" fmla="+- 0 3930 2814"/>
                <a:gd name="T15" fmla="*/ 3930 h 1116"/>
                <a:gd name="T16" fmla="+- 0 14004 5627"/>
                <a:gd name="T17" fmla="*/ T16 w 8492"/>
                <a:gd name="T18" fmla="+- 0 3915 2814"/>
                <a:gd name="T19" fmla="*/ 3915 h 1116"/>
                <a:gd name="T20" fmla="+- 0 14064 5627"/>
                <a:gd name="T21" fmla="*/ T20 w 8492"/>
                <a:gd name="T22" fmla="+- 0 3876 2814"/>
                <a:gd name="T23" fmla="*/ 3876 h 1116"/>
                <a:gd name="T24" fmla="+- 0 14103 5627"/>
                <a:gd name="T25" fmla="*/ T24 w 8492"/>
                <a:gd name="T26" fmla="+- 0 3816 2814"/>
                <a:gd name="T27" fmla="*/ 3816 h 1116"/>
                <a:gd name="T28" fmla="+- 0 14118 5627"/>
                <a:gd name="T29" fmla="*/ T28 w 8492"/>
                <a:gd name="T30" fmla="+- 0 3744 2814"/>
                <a:gd name="T31" fmla="*/ 3744 h 1116"/>
                <a:gd name="T32" fmla="+- 0 14118 5627"/>
                <a:gd name="T33" fmla="*/ T32 w 8492"/>
                <a:gd name="T34" fmla="+- 0 3000 2814"/>
                <a:gd name="T35" fmla="*/ 3000 h 1116"/>
                <a:gd name="T36" fmla="+- 0 14103 5627"/>
                <a:gd name="T37" fmla="*/ T36 w 8492"/>
                <a:gd name="T38" fmla="+- 0 2928 2814"/>
                <a:gd name="T39" fmla="*/ 2928 h 1116"/>
                <a:gd name="T40" fmla="+- 0 14064 5627"/>
                <a:gd name="T41" fmla="*/ T40 w 8492"/>
                <a:gd name="T42" fmla="+- 0 2868 2814"/>
                <a:gd name="T43" fmla="*/ 2868 h 1116"/>
                <a:gd name="T44" fmla="+- 0 14004 5627"/>
                <a:gd name="T45" fmla="*/ T44 w 8492"/>
                <a:gd name="T46" fmla="+- 0 2829 2814"/>
                <a:gd name="T47" fmla="*/ 2829 h 1116"/>
                <a:gd name="T48" fmla="+- 0 13932 5627"/>
                <a:gd name="T49" fmla="*/ T48 w 8492"/>
                <a:gd name="T50" fmla="+- 0 2814 2814"/>
                <a:gd name="T51" fmla="*/ 2814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305" y="0"/>
                  </a:moveTo>
                  <a:lnTo>
                    <a:pt x="0" y="0"/>
                  </a:lnTo>
                  <a:lnTo>
                    <a:pt x="0" y="1116"/>
                  </a:lnTo>
                  <a:lnTo>
                    <a:pt x="8305" y="1116"/>
                  </a:lnTo>
                  <a:lnTo>
                    <a:pt x="8377" y="1101"/>
                  </a:lnTo>
                  <a:lnTo>
                    <a:pt x="8437" y="1062"/>
                  </a:lnTo>
                  <a:lnTo>
                    <a:pt x="8476" y="1002"/>
                  </a:lnTo>
                  <a:lnTo>
                    <a:pt x="8491" y="930"/>
                  </a:lnTo>
                  <a:lnTo>
                    <a:pt x="8491" y="186"/>
                  </a:lnTo>
                  <a:lnTo>
                    <a:pt x="8476" y="114"/>
                  </a:lnTo>
                  <a:lnTo>
                    <a:pt x="8437" y="54"/>
                  </a:lnTo>
                  <a:lnTo>
                    <a:pt x="8377" y="15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CCDFF0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не</a:t>
              </a:r>
              <a:r>
                <a:rPr lang="ru-RU" i="1" spc="16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только</a:t>
              </a:r>
              <a:r>
                <a:rPr lang="ru-RU" i="1" spc="13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расчеты,</a:t>
              </a:r>
              <a:r>
                <a:rPr lang="ru-RU" i="1" spc="14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но</a:t>
              </a:r>
              <a:r>
                <a:rPr lang="ru-RU" i="1" spc="14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i="1" spc="16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логичность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,</a:t>
              </a:r>
              <a:r>
                <a:rPr lang="ru-RU" i="1" spc="-46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структурность</a:t>
              </a:r>
              <a:r>
                <a:rPr lang="ru-RU" i="1" spc="-5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мышления</a:t>
              </a:r>
            </a:p>
            <a:p>
              <a:endParaRPr lang="ru-RU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5626" y="2814"/>
              <a:ext cx="8492" cy="1116"/>
            </a:xfrm>
            <a:custGeom>
              <a:avLst/>
              <a:gdLst>
                <a:gd name="T0" fmla="+- 0 14118 5627"/>
                <a:gd name="T1" fmla="*/ T0 w 8492"/>
                <a:gd name="T2" fmla="+- 0 3000 2814"/>
                <a:gd name="T3" fmla="*/ 3000 h 1116"/>
                <a:gd name="T4" fmla="+- 0 14118 5627"/>
                <a:gd name="T5" fmla="*/ T4 w 8492"/>
                <a:gd name="T6" fmla="+- 0 3744 2814"/>
                <a:gd name="T7" fmla="*/ 3744 h 1116"/>
                <a:gd name="T8" fmla="+- 0 14103 5627"/>
                <a:gd name="T9" fmla="*/ T8 w 8492"/>
                <a:gd name="T10" fmla="+- 0 3816 2814"/>
                <a:gd name="T11" fmla="*/ 3816 h 1116"/>
                <a:gd name="T12" fmla="+- 0 14064 5627"/>
                <a:gd name="T13" fmla="*/ T12 w 8492"/>
                <a:gd name="T14" fmla="+- 0 3876 2814"/>
                <a:gd name="T15" fmla="*/ 3876 h 1116"/>
                <a:gd name="T16" fmla="+- 0 14004 5627"/>
                <a:gd name="T17" fmla="*/ T16 w 8492"/>
                <a:gd name="T18" fmla="+- 0 3915 2814"/>
                <a:gd name="T19" fmla="*/ 3915 h 1116"/>
                <a:gd name="T20" fmla="+- 0 13932 5627"/>
                <a:gd name="T21" fmla="*/ T20 w 8492"/>
                <a:gd name="T22" fmla="+- 0 3930 2814"/>
                <a:gd name="T23" fmla="*/ 3930 h 1116"/>
                <a:gd name="T24" fmla="+- 0 5627 5627"/>
                <a:gd name="T25" fmla="*/ T24 w 8492"/>
                <a:gd name="T26" fmla="+- 0 3930 2814"/>
                <a:gd name="T27" fmla="*/ 3930 h 1116"/>
                <a:gd name="T28" fmla="+- 0 5627 5627"/>
                <a:gd name="T29" fmla="*/ T28 w 8492"/>
                <a:gd name="T30" fmla="+- 0 2814 2814"/>
                <a:gd name="T31" fmla="*/ 2814 h 1116"/>
                <a:gd name="T32" fmla="+- 0 13932 5627"/>
                <a:gd name="T33" fmla="*/ T32 w 8492"/>
                <a:gd name="T34" fmla="+- 0 2814 2814"/>
                <a:gd name="T35" fmla="*/ 2814 h 1116"/>
                <a:gd name="T36" fmla="+- 0 14004 5627"/>
                <a:gd name="T37" fmla="*/ T36 w 8492"/>
                <a:gd name="T38" fmla="+- 0 2829 2814"/>
                <a:gd name="T39" fmla="*/ 2829 h 1116"/>
                <a:gd name="T40" fmla="+- 0 14064 5627"/>
                <a:gd name="T41" fmla="*/ T40 w 8492"/>
                <a:gd name="T42" fmla="+- 0 2868 2814"/>
                <a:gd name="T43" fmla="*/ 2868 h 1116"/>
                <a:gd name="T44" fmla="+- 0 14103 5627"/>
                <a:gd name="T45" fmla="*/ T44 w 8492"/>
                <a:gd name="T46" fmla="+- 0 2928 2814"/>
                <a:gd name="T47" fmla="*/ 2928 h 1116"/>
                <a:gd name="T48" fmla="+- 0 14118 5627"/>
                <a:gd name="T49" fmla="*/ T48 w 8492"/>
                <a:gd name="T50" fmla="+- 0 3000 2814"/>
                <a:gd name="T51" fmla="*/ 3000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491" y="186"/>
                  </a:moveTo>
                  <a:lnTo>
                    <a:pt x="8491" y="930"/>
                  </a:lnTo>
                  <a:lnTo>
                    <a:pt x="8476" y="1002"/>
                  </a:lnTo>
                  <a:lnTo>
                    <a:pt x="8437" y="1062"/>
                  </a:lnTo>
                  <a:lnTo>
                    <a:pt x="8377" y="1101"/>
                  </a:lnTo>
                  <a:lnTo>
                    <a:pt x="8305" y="1116"/>
                  </a:lnTo>
                  <a:lnTo>
                    <a:pt x="0" y="1116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5"/>
                  </a:lnTo>
                  <a:lnTo>
                    <a:pt x="8437" y="54"/>
                  </a:lnTo>
                  <a:lnTo>
                    <a:pt x="8476" y="114"/>
                  </a:lnTo>
                  <a:lnTo>
                    <a:pt x="8491" y="186"/>
                  </a:lnTo>
                  <a:close/>
                </a:path>
              </a:pathLst>
            </a:custGeom>
            <a:noFill/>
            <a:ln w="25908">
              <a:solidFill>
                <a:srgbClr val="CCDFF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850" y="2674"/>
              <a:ext cx="4776" cy="1395"/>
            </a:xfrm>
            <a:custGeom>
              <a:avLst/>
              <a:gdLst>
                <a:gd name="T0" fmla="+- 0 5394 851"/>
                <a:gd name="T1" fmla="*/ T0 w 4776"/>
                <a:gd name="T2" fmla="+- 0 2675 2675"/>
                <a:gd name="T3" fmla="*/ 2675 h 1395"/>
                <a:gd name="T4" fmla="+- 0 1083 851"/>
                <a:gd name="T5" fmla="*/ T4 w 4776"/>
                <a:gd name="T6" fmla="+- 0 2675 2675"/>
                <a:gd name="T7" fmla="*/ 2675 h 1395"/>
                <a:gd name="T8" fmla="+- 0 1010 851"/>
                <a:gd name="T9" fmla="*/ T8 w 4776"/>
                <a:gd name="T10" fmla="+- 0 2687 2675"/>
                <a:gd name="T11" fmla="*/ 2687 h 1395"/>
                <a:gd name="T12" fmla="+- 0 946 851"/>
                <a:gd name="T13" fmla="*/ T12 w 4776"/>
                <a:gd name="T14" fmla="+- 0 2720 2675"/>
                <a:gd name="T15" fmla="*/ 2720 h 1395"/>
                <a:gd name="T16" fmla="+- 0 896 851"/>
                <a:gd name="T17" fmla="*/ T16 w 4776"/>
                <a:gd name="T18" fmla="+- 0 2770 2675"/>
                <a:gd name="T19" fmla="*/ 2770 h 1395"/>
                <a:gd name="T20" fmla="+- 0 863 851"/>
                <a:gd name="T21" fmla="*/ T20 w 4776"/>
                <a:gd name="T22" fmla="+- 0 2834 2675"/>
                <a:gd name="T23" fmla="*/ 2834 h 1395"/>
                <a:gd name="T24" fmla="+- 0 851 851"/>
                <a:gd name="T25" fmla="*/ T24 w 4776"/>
                <a:gd name="T26" fmla="+- 0 2907 2675"/>
                <a:gd name="T27" fmla="*/ 2907 h 1395"/>
                <a:gd name="T28" fmla="+- 0 851 851"/>
                <a:gd name="T29" fmla="*/ T28 w 4776"/>
                <a:gd name="T30" fmla="+- 0 3837 2675"/>
                <a:gd name="T31" fmla="*/ 3837 h 1395"/>
                <a:gd name="T32" fmla="+- 0 863 851"/>
                <a:gd name="T33" fmla="*/ T32 w 4776"/>
                <a:gd name="T34" fmla="+- 0 3910 2675"/>
                <a:gd name="T35" fmla="*/ 3910 h 1395"/>
                <a:gd name="T36" fmla="+- 0 896 851"/>
                <a:gd name="T37" fmla="*/ T36 w 4776"/>
                <a:gd name="T38" fmla="+- 0 3974 2675"/>
                <a:gd name="T39" fmla="*/ 3974 h 1395"/>
                <a:gd name="T40" fmla="+- 0 946 851"/>
                <a:gd name="T41" fmla="*/ T40 w 4776"/>
                <a:gd name="T42" fmla="+- 0 4024 2675"/>
                <a:gd name="T43" fmla="*/ 4024 h 1395"/>
                <a:gd name="T44" fmla="+- 0 1010 851"/>
                <a:gd name="T45" fmla="*/ T44 w 4776"/>
                <a:gd name="T46" fmla="+- 0 4057 2675"/>
                <a:gd name="T47" fmla="*/ 4057 h 1395"/>
                <a:gd name="T48" fmla="+- 0 1083 851"/>
                <a:gd name="T49" fmla="*/ T48 w 4776"/>
                <a:gd name="T50" fmla="+- 0 4069 2675"/>
                <a:gd name="T51" fmla="*/ 4069 h 1395"/>
                <a:gd name="T52" fmla="+- 0 5394 851"/>
                <a:gd name="T53" fmla="*/ T52 w 4776"/>
                <a:gd name="T54" fmla="+- 0 4069 2675"/>
                <a:gd name="T55" fmla="*/ 4069 h 1395"/>
                <a:gd name="T56" fmla="+- 0 5468 851"/>
                <a:gd name="T57" fmla="*/ T56 w 4776"/>
                <a:gd name="T58" fmla="+- 0 4057 2675"/>
                <a:gd name="T59" fmla="*/ 4057 h 1395"/>
                <a:gd name="T60" fmla="+- 0 5532 851"/>
                <a:gd name="T61" fmla="*/ T60 w 4776"/>
                <a:gd name="T62" fmla="+- 0 4024 2675"/>
                <a:gd name="T63" fmla="*/ 4024 h 1395"/>
                <a:gd name="T64" fmla="+- 0 5582 851"/>
                <a:gd name="T65" fmla="*/ T64 w 4776"/>
                <a:gd name="T66" fmla="+- 0 3974 2675"/>
                <a:gd name="T67" fmla="*/ 3974 h 1395"/>
                <a:gd name="T68" fmla="+- 0 5615 851"/>
                <a:gd name="T69" fmla="*/ T68 w 4776"/>
                <a:gd name="T70" fmla="+- 0 3910 2675"/>
                <a:gd name="T71" fmla="*/ 3910 h 1395"/>
                <a:gd name="T72" fmla="+- 0 5627 851"/>
                <a:gd name="T73" fmla="*/ T72 w 4776"/>
                <a:gd name="T74" fmla="+- 0 3837 2675"/>
                <a:gd name="T75" fmla="*/ 3837 h 1395"/>
                <a:gd name="T76" fmla="+- 0 5627 851"/>
                <a:gd name="T77" fmla="*/ T76 w 4776"/>
                <a:gd name="T78" fmla="+- 0 2907 2675"/>
                <a:gd name="T79" fmla="*/ 2907 h 1395"/>
                <a:gd name="T80" fmla="+- 0 5615 851"/>
                <a:gd name="T81" fmla="*/ T80 w 4776"/>
                <a:gd name="T82" fmla="+- 0 2834 2675"/>
                <a:gd name="T83" fmla="*/ 2834 h 1395"/>
                <a:gd name="T84" fmla="+- 0 5582 851"/>
                <a:gd name="T85" fmla="*/ T84 w 4776"/>
                <a:gd name="T86" fmla="+- 0 2770 2675"/>
                <a:gd name="T87" fmla="*/ 2770 h 1395"/>
                <a:gd name="T88" fmla="+- 0 5532 851"/>
                <a:gd name="T89" fmla="*/ T88 w 4776"/>
                <a:gd name="T90" fmla="+- 0 2720 2675"/>
                <a:gd name="T91" fmla="*/ 2720 h 1395"/>
                <a:gd name="T92" fmla="+- 0 5468 851"/>
                <a:gd name="T93" fmla="*/ T92 w 4776"/>
                <a:gd name="T94" fmla="+- 0 2687 2675"/>
                <a:gd name="T95" fmla="*/ 2687 h 1395"/>
                <a:gd name="T96" fmla="+- 0 5394 851"/>
                <a:gd name="T97" fmla="*/ T96 w 4776"/>
                <a:gd name="T98" fmla="+- 0 2675 2675"/>
                <a:gd name="T99" fmla="*/ 2675 h 1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5">
                  <a:moveTo>
                    <a:pt x="4543" y="0"/>
                  </a:moveTo>
                  <a:lnTo>
                    <a:pt x="232" y="0"/>
                  </a:lnTo>
                  <a:lnTo>
                    <a:pt x="159" y="12"/>
                  </a:lnTo>
                  <a:lnTo>
                    <a:pt x="95" y="45"/>
                  </a:lnTo>
                  <a:lnTo>
                    <a:pt x="45" y="95"/>
                  </a:lnTo>
                  <a:lnTo>
                    <a:pt x="12" y="159"/>
                  </a:lnTo>
                  <a:lnTo>
                    <a:pt x="0" y="232"/>
                  </a:lnTo>
                  <a:lnTo>
                    <a:pt x="0" y="1162"/>
                  </a:lnTo>
                  <a:lnTo>
                    <a:pt x="12" y="1235"/>
                  </a:lnTo>
                  <a:lnTo>
                    <a:pt x="45" y="1299"/>
                  </a:lnTo>
                  <a:lnTo>
                    <a:pt x="95" y="1349"/>
                  </a:lnTo>
                  <a:lnTo>
                    <a:pt x="159" y="1382"/>
                  </a:lnTo>
                  <a:lnTo>
                    <a:pt x="232" y="1394"/>
                  </a:lnTo>
                  <a:lnTo>
                    <a:pt x="4543" y="1394"/>
                  </a:lnTo>
                  <a:lnTo>
                    <a:pt x="4617" y="1382"/>
                  </a:lnTo>
                  <a:lnTo>
                    <a:pt x="4681" y="1349"/>
                  </a:lnTo>
                  <a:lnTo>
                    <a:pt x="4731" y="1299"/>
                  </a:lnTo>
                  <a:lnTo>
                    <a:pt x="4764" y="1235"/>
                  </a:lnTo>
                  <a:lnTo>
                    <a:pt x="4776" y="1162"/>
                  </a:lnTo>
                  <a:lnTo>
                    <a:pt x="4776" y="232"/>
                  </a:lnTo>
                  <a:lnTo>
                    <a:pt x="4764" y="159"/>
                  </a:lnTo>
                  <a:lnTo>
                    <a:pt x="4731" y="95"/>
                  </a:lnTo>
                  <a:lnTo>
                    <a:pt x="4681" y="45"/>
                  </a:lnTo>
                  <a:lnTo>
                    <a:pt x="4617" y="12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8A0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850" y="2674"/>
              <a:ext cx="4776" cy="1395"/>
            </a:xfrm>
            <a:custGeom>
              <a:avLst/>
              <a:gdLst>
                <a:gd name="T0" fmla="+- 0 851 851"/>
                <a:gd name="T1" fmla="*/ T0 w 4776"/>
                <a:gd name="T2" fmla="+- 0 2907 2675"/>
                <a:gd name="T3" fmla="*/ 2907 h 1395"/>
                <a:gd name="T4" fmla="+- 0 863 851"/>
                <a:gd name="T5" fmla="*/ T4 w 4776"/>
                <a:gd name="T6" fmla="+- 0 2834 2675"/>
                <a:gd name="T7" fmla="*/ 2834 h 1395"/>
                <a:gd name="T8" fmla="+- 0 896 851"/>
                <a:gd name="T9" fmla="*/ T8 w 4776"/>
                <a:gd name="T10" fmla="+- 0 2770 2675"/>
                <a:gd name="T11" fmla="*/ 2770 h 1395"/>
                <a:gd name="T12" fmla="+- 0 946 851"/>
                <a:gd name="T13" fmla="*/ T12 w 4776"/>
                <a:gd name="T14" fmla="+- 0 2720 2675"/>
                <a:gd name="T15" fmla="*/ 2720 h 1395"/>
                <a:gd name="T16" fmla="+- 0 1010 851"/>
                <a:gd name="T17" fmla="*/ T16 w 4776"/>
                <a:gd name="T18" fmla="+- 0 2687 2675"/>
                <a:gd name="T19" fmla="*/ 2687 h 1395"/>
                <a:gd name="T20" fmla="+- 0 1083 851"/>
                <a:gd name="T21" fmla="*/ T20 w 4776"/>
                <a:gd name="T22" fmla="+- 0 2675 2675"/>
                <a:gd name="T23" fmla="*/ 2675 h 1395"/>
                <a:gd name="T24" fmla="+- 0 5394 851"/>
                <a:gd name="T25" fmla="*/ T24 w 4776"/>
                <a:gd name="T26" fmla="+- 0 2675 2675"/>
                <a:gd name="T27" fmla="*/ 2675 h 1395"/>
                <a:gd name="T28" fmla="+- 0 5468 851"/>
                <a:gd name="T29" fmla="*/ T28 w 4776"/>
                <a:gd name="T30" fmla="+- 0 2687 2675"/>
                <a:gd name="T31" fmla="*/ 2687 h 1395"/>
                <a:gd name="T32" fmla="+- 0 5532 851"/>
                <a:gd name="T33" fmla="*/ T32 w 4776"/>
                <a:gd name="T34" fmla="+- 0 2720 2675"/>
                <a:gd name="T35" fmla="*/ 2720 h 1395"/>
                <a:gd name="T36" fmla="+- 0 5582 851"/>
                <a:gd name="T37" fmla="*/ T36 w 4776"/>
                <a:gd name="T38" fmla="+- 0 2770 2675"/>
                <a:gd name="T39" fmla="*/ 2770 h 1395"/>
                <a:gd name="T40" fmla="+- 0 5615 851"/>
                <a:gd name="T41" fmla="*/ T40 w 4776"/>
                <a:gd name="T42" fmla="+- 0 2834 2675"/>
                <a:gd name="T43" fmla="*/ 2834 h 1395"/>
                <a:gd name="T44" fmla="+- 0 5627 851"/>
                <a:gd name="T45" fmla="*/ T44 w 4776"/>
                <a:gd name="T46" fmla="+- 0 2907 2675"/>
                <a:gd name="T47" fmla="*/ 2907 h 1395"/>
                <a:gd name="T48" fmla="+- 0 5627 851"/>
                <a:gd name="T49" fmla="*/ T48 w 4776"/>
                <a:gd name="T50" fmla="+- 0 3837 2675"/>
                <a:gd name="T51" fmla="*/ 3837 h 1395"/>
                <a:gd name="T52" fmla="+- 0 5615 851"/>
                <a:gd name="T53" fmla="*/ T52 w 4776"/>
                <a:gd name="T54" fmla="+- 0 3910 2675"/>
                <a:gd name="T55" fmla="*/ 3910 h 1395"/>
                <a:gd name="T56" fmla="+- 0 5582 851"/>
                <a:gd name="T57" fmla="*/ T56 w 4776"/>
                <a:gd name="T58" fmla="+- 0 3974 2675"/>
                <a:gd name="T59" fmla="*/ 3974 h 1395"/>
                <a:gd name="T60" fmla="+- 0 5532 851"/>
                <a:gd name="T61" fmla="*/ T60 w 4776"/>
                <a:gd name="T62" fmla="+- 0 4024 2675"/>
                <a:gd name="T63" fmla="*/ 4024 h 1395"/>
                <a:gd name="T64" fmla="+- 0 5468 851"/>
                <a:gd name="T65" fmla="*/ T64 w 4776"/>
                <a:gd name="T66" fmla="+- 0 4057 2675"/>
                <a:gd name="T67" fmla="*/ 4057 h 1395"/>
                <a:gd name="T68" fmla="+- 0 5394 851"/>
                <a:gd name="T69" fmla="*/ T68 w 4776"/>
                <a:gd name="T70" fmla="+- 0 4069 2675"/>
                <a:gd name="T71" fmla="*/ 4069 h 1395"/>
                <a:gd name="T72" fmla="+- 0 1083 851"/>
                <a:gd name="T73" fmla="*/ T72 w 4776"/>
                <a:gd name="T74" fmla="+- 0 4069 2675"/>
                <a:gd name="T75" fmla="*/ 4069 h 1395"/>
                <a:gd name="T76" fmla="+- 0 1010 851"/>
                <a:gd name="T77" fmla="*/ T76 w 4776"/>
                <a:gd name="T78" fmla="+- 0 4057 2675"/>
                <a:gd name="T79" fmla="*/ 4057 h 1395"/>
                <a:gd name="T80" fmla="+- 0 946 851"/>
                <a:gd name="T81" fmla="*/ T80 w 4776"/>
                <a:gd name="T82" fmla="+- 0 4024 2675"/>
                <a:gd name="T83" fmla="*/ 4024 h 1395"/>
                <a:gd name="T84" fmla="+- 0 896 851"/>
                <a:gd name="T85" fmla="*/ T84 w 4776"/>
                <a:gd name="T86" fmla="+- 0 3974 2675"/>
                <a:gd name="T87" fmla="*/ 3974 h 1395"/>
                <a:gd name="T88" fmla="+- 0 863 851"/>
                <a:gd name="T89" fmla="*/ T88 w 4776"/>
                <a:gd name="T90" fmla="+- 0 3910 2675"/>
                <a:gd name="T91" fmla="*/ 3910 h 1395"/>
                <a:gd name="T92" fmla="+- 0 851 851"/>
                <a:gd name="T93" fmla="*/ T92 w 4776"/>
                <a:gd name="T94" fmla="+- 0 3837 2675"/>
                <a:gd name="T95" fmla="*/ 3837 h 1395"/>
                <a:gd name="T96" fmla="+- 0 851 851"/>
                <a:gd name="T97" fmla="*/ T96 w 4776"/>
                <a:gd name="T98" fmla="+- 0 2907 2675"/>
                <a:gd name="T99" fmla="*/ 2907 h 1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5">
                  <a:moveTo>
                    <a:pt x="0" y="232"/>
                  </a:moveTo>
                  <a:lnTo>
                    <a:pt x="12" y="159"/>
                  </a:lnTo>
                  <a:lnTo>
                    <a:pt x="45" y="95"/>
                  </a:lnTo>
                  <a:lnTo>
                    <a:pt x="95" y="45"/>
                  </a:lnTo>
                  <a:lnTo>
                    <a:pt x="159" y="12"/>
                  </a:lnTo>
                  <a:lnTo>
                    <a:pt x="232" y="0"/>
                  </a:lnTo>
                  <a:lnTo>
                    <a:pt x="4543" y="0"/>
                  </a:lnTo>
                  <a:lnTo>
                    <a:pt x="4617" y="12"/>
                  </a:lnTo>
                  <a:lnTo>
                    <a:pt x="4681" y="45"/>
                  </a:lnTo>
                  <a:lnTo>
                    <a:pt x="4731" y="95"/>
                  </a:lnTo>
                  <a:lnTo>
                    <a:pt x="4764" y="159"/>
                  </a:lnTo>
                  <a:lnTo>
                    <a:pt x="4776" y="232"/>
                  </a:lnTo>
                  <a:lnTo>
                    <a:pt x="4776" y="1162"/>
                  </a:lnTo>
                  <a:lnTo>
                    <a:pt x="4764" y="1235"/>
                  </a:lnTo>
                  <a:lnTo>
                    <a:pt x="4731" y="1299"/>
                  </a:lnTo>
                  <a:lnTo>
                    <a:pt x="4681" y="1349"/>
                  </a:lnTo>
                  <a:lnTo>
                    <a:pt x="4617" y="1382"/>
                  </a:lnTo>
                  <a:lnTo>
                    <a:pt x="4543" y="1394"/>
                  </a:lnTo>
                  <a:lnTo>
                    <a:pt x="232" y="1394"/>
                  </a:lnTo>
                  <a:lnTo>
                    <a:pt x="159" y="1382"/>
                  </a:lnTo>
                  <a:lnTo>
                    <a:pt x="95" y="1349"/>
                  </a:lnTo>
                  <a:lnTo>
                    <a:pt x="45" y="1299"/>
                  </a:lnTo>
                  <a:lnTo>
                    <a:pt x="12" y="1235"/>
                  </a:lnTo>
                  <a:lnTo>
                    <a:pt x="0" y="1162"/>
                  </a:lnTo>
                  <a:lnTo>
                    <a:pt x="0" y="232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2848"/>
              <a:ext cx="4775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489" y="4193"/>
              <a:ext cx="9095" cy="1369"/>
            </a:xfrm>
            <a:custGeom>
              <a:avLst/>
              <a:gdLst>
                <a:gd name="T0" fmla="+- 0 13932 5627"/>
                <a:gd name="T1" fmla="*/ T0 w 8492"/>
                <a:gd name="T2" fmla="+- 0 4280 4280"/>
                <a:gd name="T3" fmla="*/ 4280 h 1116"/>
                <a:gd name="T4" fmla="+- 0 5627 5627"/>
                <a:gd name="T5" fmla="*/ T4 w 8492"/>
                <a:gd name="T6" fmla="+- 0 4280 4280"/>
                <a:gd name="T7" fmla="*/ 4280 h 1116"/>
                <a:gd name="T8" fmla="+- 0 5627 5627"/>
                <a:gd name="T9" fmla="*/ T8 w 8492"/>
                <a:gd name="T10" fmla="+- 0 5396 4280"/>
                <a:gd name="T11" fmla="*/ 5396 h 1116"/>
                <a:gd name="T12" fmla="+- 0 13932 5627"/>
                <a:gd name="T13" fmla="*/ T12 w 8492"/>
                <a:gd name="T14" fmla="+- 0 5396 4280"/>
                <a:gd name="T15" fmla="*/ 5396 h 1116"/>
                <a:gd name="T16" fmla="+- 0 14004 5627"/>
                <a:gd name="T17" fmla="*/ T16 w 8492"/>
                <a:gd name="T18" fmla="+- 0 5382 4280"/>
                <a:gd name="T19" fmla="*/ 5382 h 1116"/>
                <a:gd name="T20" fmla="+- 0 14064 5627"/>
                <a:gd name="T21" fmla="*/ T20 w 8492"/>
                <a:gd name="T22" fmla="+- 0 5342 4280"/>
                <a:gd name="T23" fmla="*/ 5342 h 1116"/>
                <a:gd name="T24" fmla="+- 0 14103 5627"/>
                <a:gd name="T25" fmla="*/ T24 w 8492"/>
                <a:gd name="T26" fmla="+- 0 5283 4280"/>
                <a:gd name="T27" fmla="*/ 5283 h 1116"/>
                <a:gd name="T28" fmla="+- 0 14118 5627"/>
                <a:gd name="T29" fmla="*/ T28 w 8492"/>
                <a:gd name="T30" fmla="+- 0 5210 4280"/>
                <a:gd name="T31" fmla="*/ 5210 h 1116"/>
                <a:gd name="T32" fmla="+- 0 14118 5627"/>
                <a:gd name="T33" fmla="*/ T32 w 8492"/>
                <a:gd name="T34" fmla="+- 0 4466 4280"/>
                <a:gd name="T35" fmla="*/ 4466 h 1116"/>
                <a:gd name="T36" fmla="+- 0 14103 5627"/>
                <a:gd name="T37" fmla="*/ T36 w 8492"/>
                <a:gd name="T38" fmla="+- 0 4394 4280"/>
                <a:gd name="T39" fmla="*/ 4394 h 1116"/>
                <a:gd name="T40" fmla="+- 0 14064 5627"/>
                <a:gd name="T41" fmla="*/ T40 w 8492"/>
                <a:gd name="T42" fmla="+- 0 4335 4280"/>
                <a:gd name="T43" fmla="*/ 4335 h 1116"/>
                <a:gd name="T44" fmla="+- 0 14004 5627"/>
                <a:gd name="T45" fmla="*/ T44 w 8492"/>
                <a:gd name="T46" fmla="+- 0 4295 4280"/>
                <a:gd name="T47" fmla="*/ 4295 h 1116"/>
                <a:gd name="T48" fmla="+- 0 13932 5627"/>
                <a:gd name="T49" fmla="*/ T48 w 8492"/>
                <a:gd name="T50" fmla="+- 0 4280 4280"/>
                <a:gd name="T51" fmla="*/ 4280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305" y="0"/>
                  </a:moveTo>
                  <a:lnTo>
                    <a:pt x="0" y="0"/>
                  </a:lnTo>
                  <a:lnTo>
                    <a:pt x="0" y="1116"/>
                  </a:lnTo>
                  <a:lnTo>
                    <a:pt x="8305" y="1116"/>
                  </a:lnTo>
                  <a:lnTo>
                    <a:pt x="8377" y="1102"/>
                  </a:lnTo>
                  <a:lnTo>
                    <a:pt x="8437" y="1062"/>
                  </a:lnTo>
                  <a:lnTo>
                    <a:pt x="8476" y="1003"/>
                  </a:lnTo>
                  <a:lnTo>
                    <a:pt x="8491" y="930"/>
                  </a:lnTo>
                  <a:lnTo>
                    <a:pt x="8491" y="186"/>
                  </a:lnTo>
                  <a:lnTo>
                    <a:pt x="8476" y="114"/>
                  </a:lnTo>
                  <a:lnTo>
                    <a:pt x="8437" y="55"/>
                  </a:lnTo>
                  <a:lnTo>
                    <a:pt x="8377" y="15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D6DDD0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умение</a:t>
              </a:r>
              <a:r>
                <a:rPr lang="ru-RU" sz="1700" i="1" spc="20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объяснять</a:t>
              </a:r>
              <a:r>
                <a:rPr lang="ru-RU" sz="1700" i="1" spc="21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различные</a:t>
              </a:r>
              <a:r>
                <a:rPr lang="ru-RU" sz="1700" i="1" spc="20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явления</a:t>
              </a:r>
              <a:r>
                <a:rPr lang="ru-RU" sz="1700" i="1" spc="22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с</a:t>
              </a:r>
              <a:r>
                <a:rPr lang="ru-RU" sz="1700" i="1" spc="-46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spc="-460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       	</a:t>
              </a:r>
              <a:r>
                <a:rPr lang="ru-RU" sz="1700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научной точки  зрения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, использовать</a:t>
              </a:r>
              <a:r>
                <a:rPr lang="ru-RU" sz="1700" i="1" spc="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исследовательские</a:t>
              </a:r>
              <a:r>
                <a:rPr lang="ru-RU" sz="1700" i="1" spc="-5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7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методы</a:t>
              </a:r>
            </a:p>
            <a:p>
              <a:endPara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908" y="4252"/>
              <a:ext cx="8661" cy="1268"/>
            </a:xfrm>
            <a:custGeom>
              <a:avLst/>
              <a:gdLst>
                <a:gd name="T0" fmla="+- 0 14118 5627"/>
                <a:gd name="T1" fmla="*/ T0 w 8492"/>
                <a:gd name="T2" fmla="+- 0 4466 4280"/>
                <a:gd name="T3" fmla="*/ 4466 h 1116"/>
                <a:gd name="T4" fmla="+- 0 14118 5627"/>
                <a:gd name="T5" fmla="*/ T4 w 8492"/>
                <a:gd name="T6" fmla="+- 0 5210 4280"/>
                <a:gd name="T7" fmla="*/ 5210 h 1116"/>
                <a:gd name="T8" fmla="+- 0 14103 5627"/>
                <a:gd name="T9" fmla="*/ T8 w 8492"/>
                <a:gd name="T10" fmla="+- 0 5283 4280"/>
                <a:gd name="T11" fmla="*/ 5283 h 1116"/>
                <a:gd name="T12" fmla="+- 0 14064 5627"/>
                <a:gd name="T13" fmla="*/ T12 w 8492"/>
                <a:gd name="T14" fmla="+- 0 5342 4280"/>
                <a:gd name="T15" fmla="*/ 5342 h 1116"/>
                <a:gd name="T16" fmla="+- 0 14004 5627"/>
                <a:gd name="T17" fmla="*/ T16 w 8492"/>
                <a:gd name="T18" fmla="+- 0 5382 4280"/>
                <a:gd name="T19" fmla="*/ 5382 h 1116"/>
                <a:gd name="T20" fmla="+- 0 13932 5627"/>
                <a:gd name="T21" fmla="*/ T20 w 8492"/>
                <a:gd name="T22" fmla="+- 0 5396 4280"/>
                <a:gd name="T23" fmla="*/ 5396 h 1116"/>
                <a:gd name="T24" fmla="+- 0 5627 5627"/>
                <a:gd name="T25" fmla="*/ T24 w 8492"/>
                <a:gd name="T26" fmla="+- 0 5396 4280"/>
                <a:gd name="T27" fmla="*/ 5396 h 1116"/>
                <a:gd name="T28" fmla="+- 0 5627 5627"/>
                <a:gd name="T29" fmla="*/ T28 w 8492"/>
                <a:gd name="T30" fmla="+- 0 4280 4280"/>
                <a:gd name="T31" fmla="*/ 4280 h 1116"/>
                <a:gd name="T32" fmla="+- 0 13932 5627"/>
                <a:gd name="T33" fmla="*/ T32 w 8492"/>
                <a:gd name="T34" fmla="+- 0 4280 4280"/>
                <a:gd name="T35" fmla="*/ 4280 h 1116"/>
                <a:gd name="T36" fmla="+- 0 14004 5627"/>
                <a:gd name="T37" fmla="*/ T36 w 8492"/>
                <a:gd name="T38" fmla="+- 0 4295 4280"/>
                <a:gd name="T39" fmla="*/ 4295 h 1116"/>
                <a:gd name="T40" fmla="+- 0 14064 5627"/>
                <a:gd name="T41" fmla="*/ T40 w 8492"/>
                <a:gd name="T42" fmla="+- 0 4335 4280"/>
                <a:gd name="T43" fmla="*/ 4335 h 1116"/>
                <a:gd name="T44" fmla="+- 0 14103 5627"/>
                <a:gd name="T45" fmla="*/ T44 w 8492"/>
                <a:gd name="T46" fmla="+- 0 4394 4280"/>
                <a:gd name="T47" fmla="*/ 4394 h 1116"/>
                <a:gd name="T48" fmla="+- 0 14118 5627"/>
                <a:gd name="T49" fmla="*/ T48 w 8492"/>
                <a:gd name="T50" fmla="+- 0 4466 4280"/>
                <a:gd name="T51" fmla="*/ 4466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491" y="186"/>
                  </a:moveTo>
                  <a:lnTo>
                    <a:pt x="8491" y="930"/>
                  </a:lnTo>
                  <a:lnTo>
                    <a:pt x="8476" y="1003"/>
                  </a:lnTo>
                  <a:lnTo>
                    <a:pt x="8437" y="1062"/>
                  </a:lnTo>
                  <a:lnTo>
                    <a:pt x="8377" y="1102"/>
                  </a:lnTo>
                  <a:lnTo>
                    <a:pt x="8305" y="1116"/>
                  </a:lnTo>
                  <a:lnTo>
                    <a:pt x="0" y="1116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5"/>
                  </a:lnTo>
                  <a:lnTo>
                    <a:pt x="8437" y="55"/>
                  </a:lnTo>
                  <a:lnTo>
                    <a:pt x="8476" y="114"/>
                  </a:lnTo>
                  <a:lnTo>
                    <a:pt x="8491" y="186"/>
                  </a:lnTo>
                  <a:close/>
                </a:path>
              </a:pathLst>
            </a:custGeom>
            <a:noFill/>
            <a:ln w="25908">
              <a:solidFill>
                <a:srgbClr val="D6DDD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0" y="4141"/>
              <a:ext cx="4673" cy="1395"/>
            </a:xfrm>
            <a:custGeom>
              <a:avLst/>
              <a:gdLst>
                <a:gd name="T0" fmla="+- 0 5394 851"/>
                <a:gd name="T1" fmla="*/ T0 w 4776"/>
                <a:gd name="T2" fmla="+- 0 4141 4141"/>
                <a:gd name="T3" fmla="*/ 4141 h 1395"/>
                <a:gd name="T4" fmla="+- 0 1083 851"/>
                <a:gd name="T5" fmla="*/ T4 w 4776"/>
                <a:gd name="T6" fmla="+- 0 4141 4141"/>
                <a:gd name="T7" fmla="*/ 4141 h 1395"/>
                <a:gd name="T8" fmla="+- 0 1010 851"/>
                <a:gd name="T9" fmla="*/ T8 w 4776"/>
                <a:gd name="T10" fmla="+- 0 4153 4141"/>
                <a:gd name="T11" fmla="*/ 4153 h 1395"/>
                <a:gd name="T12" fmla="+- 0 946 851"/>
                <a:gd name="T13" fmla="*/ T12 w 4776"/>
                <a:gd name="T14" fmla="+- 0 4186 4141"/>
                <a:gd name="T15" fmla="*/ 4186 h 1395"/>
                <a:gd name="T16" fmla="+- 0 896 851"/>
                <a:gd name="T17" fmla="*/ T16 w 4776"/>
                <a:gd name="T18" fmla="+- 0 4236 4141"/>
                <a:gd name="T19" fmla="*/ 4236 h 1395"/>
                <a:gd name="T20" fmla="+- 0 863 851"/>
                <a:gd name="T21" fmla="*/ T20 w 4776"/>
                <a:gd name="T22" fmla="+- 0 4300 4141"/>
                <a:gd name="T23" fmla="*/ 4300 h 1395"/>
                <a:gd name="T24" fmla="+- 0 851 851"/>
                <a:gd name="T25" fmla="*/ T24 w 4776"/>
                <a:gd name="T26" fmla="+- 0 4374 4141"/>
                <a:gd name="T27" fmla="*/ 4374 h 1395"/>
                <a:gd name="T28" fmla="+- 0 851 851"/>
                <a:gd name="T29" fmla="*/ T28 w 4776"/>
                <a:gd name="T30" fmla="+- 0 5303 4141"/>
                <a:gd name="T31" fmla="*/ 5303 h 1395"/>
                <a:gd name="T32" fmla="+- 0 863 851"/>
                <a:gd name="T33" fmla="*/ T32 w 4776"/>
                <a:gd name="T34" fmla="+- 0 5377 4141"/>
                <a:gd name="T35" fmla="*/ 5377 h 1395"/>
                <a:gd name="T36" fmla="+- 0 896 851"/>
                <a:gd name="T37" fmla="*/ T36 w 4776"/>
                <a:gd name="T38" fmla="+- 0 5440 4141"/>
                <a:gd name="T39" fmla="*/ 5440 h 1395"/>
                <a:gd name="T40" fmla="+- 0 946 851"/>
                <a:gd name="T41" fmla="*/ T40 w 4776"/>
                <a:gd name="T42" fmla="+- 0 5491 4141"/>
                <a:gd name="T43" fmla="*/ 5491 h 1395"/>
                <a:gd name="T44" fmla="+- 0 1010 851"/>
                <a:gd name="T45" fmla="*/ T44 w 4776"/>
                <a:gd name="T46" fmla="+- 0 5524 4141"/>
                <a:gd name="T47" fmla="*/ 5524 h 1395"/>
                <a:gd name="T48" fmla="+- 0 1083 851"/>
                <a:gd name="T49" fmla="*/ T48 w 4776"/>
                <a:gd name="T50" fmla="+- 0 5536 4141"/>
                <a:gd name="T51" fmla="*/ 5536 h 1395"/>
                <a:gd name="T52" fmla="+- 0 5394 851"/>
                <a:gd name="T53" fmla="*/ T52 w 4776"/>
                <a:gd name="T54" fmla="+- 0 5536 4141"/>
                <a:gd name="T55" fmla="*/ 5536 h 1395"/>
                <a:gd name="T56" fmla="+- 0 5468 851"/>
                <a:gd name="T57" fmla="*/ T56 w 4776"/>
                <a:gd name="T58" fmla="+- 0 5524 4141"/>
                <a:gd name="T59" fmla="*/ 5524 h 1395"/>
                <a:gd name="T60" fmla="+- 0 5532 851"/>
                <a:gd name="T61" fmla="*/ T60 w 4776"/>
                <a:gd name="T62" fmla="+- 0 5491 4141"/>
                <a:gd name="T63" fmla="*/ 5491 h 1395"/>
                <a:gd name="T64" fmla="+- 0 5582 851"/>
                <a:gd name="T65" fmla="*/ T64 w 4776"/>
                <a:gd name="T66" fmla="+- 0 5440 4141"/>
                <a:gd name="T67" fmla="*/ 5440 h 1395"/>
                <a:gd name="T68" fmla="+- 0 5615 851"/>
                <a:gd name="T69" fmla="*/ T68 w 4776"/>
                <a:gd name="T70" fmla="+- 0 5377 4141"/>
                <a:gd name="T71" fmla="*/ 5377 h 1395"/>
                <a:gd name="T72" fmla="+- 0 5627 851"/>
                <a:gd name="T73" fmla="*/ T72 w 4776"/>
                <a:gd name="T74" fmla="+- 0 5303 4141"/>
                <a:gd name="T75" fmla="*/ 5303 h 1395"/>
                <a:gd name="T76" fmla="+- 0 5627 851"/>
                <a:gd name="T77" fmla="*/ T76 w 4776"/>
                <a:gd name="T78" fmla="+- 0 4374 4141"/>
                <a:gd name="T79" fmla="*/ 4374 h 1395"/>
                <a:gd name="T80" fmla="+- 0 5615 851"/>
                <a:gd name="T81" fmla="*/ T80 w 4776"/>
                <a:gd name="T82" fmla="+- 0 4300 4141"/>
                <a:gd name="T83" fmla="*/ 4300 h 1395"/>
                <a:gd name="T84" fmla="+- 0 5582 851"/>
                <a:gd name="T85" fmla="*/ T84 w 4776"/>
                <a:gd name="T86" fmla="+- 0 4236 4141"/>
                <a:gd name="T87" fmla="*/ 4236 h 1395"/>
                <a:gd name="T88" fmla="+- 0 5532 851"/>
                <a:gd name="T89" fmla="*/ T88 w 4776"/>
                <a:gd name="T90" fmla="+- 0 4186 4141"/>
                <a:gd name="T91" fmla="*/ 4186 h 1395"/>
                <a:gd name="T92" fmla="+- 0 5468 851"/>
                <a:gd name="T93" fmla="*/ T92 w 4776"/>
                <a:gd name="T94" fmla="+- 0 4153 4141"/>
                <a:gd name="T95" fmla="*/ 4153 h 1395"/>
                <a:gd name="T96" fmla="+- 0 5394 851"/>
                <a:gd name="T97" fmla="*/ T96 w 4776"/>
                <a:gd name="T98" fmla="+- 0 4141 4141"/>
                <a:gd name="T99" fmla="*/ 4141 h 1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5">
                  <a:moveTo>
                    <a:pt x="4543" y="0"/>
                  </a:moveTo>
                  <a:lnTo>
                    <a:pt x="232" y="0"/>
                  </a:lnTo>
                  <a:lnTo>
                    <a:pt x="159" y="12"/>
                  </a:lnTo>
                  <a:lnTo>
                    <a:pt x="95" y="45"/>
                  </a:lnTo>
                  <a:lnTo>
                    <a:pt x="45" y="95"/>
                  </a:lnTo>
                  <a:lnTo>
                    <a:pt x="12" y="159"/>
                  </a:lnTo>
                  <a:lnTo>
                    <a:pt x="0" y="233"/>
                  </a:lnTo>
                  <a:lnTo>
                    <a:pt x="0" y="1162"/>
                  </a:lnTo>
                  <a:lnTo>
                    <a:pt x="12" y="1236"/>
                  </a:lnTo>
                  <a:lnTo>
                    <a:pt x="45" y="1299"/>
                  </a:lnTo>
                  <a:lnTo>
                    <a:pt x="95" y="1350"/>
                  </a:lnTo>
                  <a:lnTo>
                    <a:pt x="159" y="1383"/>
                  </a:lnTo>
                  <a:lnTo>
                    <a:pt x="232" y="1395"/>
                  </a:lnTo>
                  <a:lnTo>
                    <a:pt x="4543" y="1395"/>
                  </a:lnTo>
                  <a:lnTo>
                    <a:pt x="4617" y="1383"/>
                  </a:lnTo>
                  <a:lnTo>
                    <a:pt x="4681" y="1350"/>
                  </a:lnTo>
                  <a:lnTo>
                    <a:pt x="4731" y="1299"/>
                  </a:lnTo>
                  <a:lnTo>
                    <a:pt x="4764" y="1236"/>
                  </a:lnTo>
                  <a:lnTo>
                    <a:pt x="4776" y="1162"/>
                  </a:lnTo>
                  <a:lnTo>
                    <a:pt x="4776" y="233"/>
                  </a:lnTo>
                  <a:lnTo>
                    <a:pt x="4764" y="159"/>
                  </a:lnTo>
                  <a:lnTo>
                    <a:pt x="4731" y="95"/>
                  </a:lnTo>
                  <a:lnTo>
                    <a:pt x="4681" y="45"/>
                  </a:lnTo>
                  <a:lnTo>
                    <a:pt x="4617" y="12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7B9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50" y="4141"/>
              <a:ext cx="4776" cy="1395"/>
            </a:xfrm>
            <a:custGeom>
              <a:avLst/>
              <a:gdLst>
                <a:gd name="T0" fmla="+- 0 851 851"/>
                <a:gd name="T1" fmla="*/ T0 w 4776"/>
                <a:gd name="T2" fmla="+- 0 4374 4141"/>
                <a:gd name="T3" fmla="*/ 4374 h 1395"/>
                <a:gd name="T4" fmla="+- 0 863 851"/>
                <a:gd name="T5" fmla="*/ T4 w 4776"/>
                <a:gd name="T6" fmla="+- 0 4300 4141"/>
                <a:gd name="T7" fmla="*/ 4300 h 1395"/>
                <a:gd name="T8" fmla="+- 0 896 851"/>
                <a:gd name="T9" fmla="*/ T8 w 4776"/>
                <a:gd name="T10" fmla="+- 0 4236 4141"/>
                <a:gd name="T11" fmla="*/ 4236 h 1395"/>
                <a:gd name="T12" fmla="+- 0 946 851"/>
                <a:gd name="T13" fmla="*/ T12 w 4776"/>
                <a:gd name="T14" fmla="+- 0 4186 4141"/>
                <a:gd name="T15" fmla="*/ 4186 h 1395"/>
                <a:gd name="T16" fmla="+- 0 1010 851"/>
                <a:gd name="T17" fmla="*/ T16 w 4776"/>
                <a:gd name="T18" fmla="+- 0 4153 4141"/>
                <a:gd name="T19" fmla="*/ 4153 h 1395"/>
                <a:gd name="T20" fmla="+- 0 1083 851"/>
                <a:gd name="T21" fmla="*/ T20 w 4776"/>
                <a:gd name="T22" fmla="+- 0 4141 4141"/>
                <a:gd name="T23" fmla="*/ 4141 h 1395"/>
                <a:gd name="T24" fmla="+- 0 5394 851"/>
                <a:gd name="T25" fmla="*/ T24 w 4776"/>
                <a:gd name="T26" fmla="+- 0 4141 4141"/>
                <a:gd name="T27" fmla="*/ 4141 h 1395"/>
                <a:gd name="T28" fmla="+- 0 5468 851"/>
                <a:gd name="T29" fmla="*/ T28 w 4776"/>
                <a:gd name="T30" fmla="+- 0 4153 4141"/>
                <a:gd name="T31" fmla="*/ 4153 h 1395"/>
                <a:gd name="T32" fmla="+- 0 5532 851"/>
                <a:gd name="T33" fmla="*/ T32 w 4776"/>
                <a:gd name="T34" fmla="+- 0 4186 4141"/>
                <a:gd name="T35" fmla="*/ 4186 h 1395"/>
                <a:gd name="T36" fmla="+- 0 5582 851"/>
                <a:gd name="T37" fmla="*/ T36 w 4776"/>
                <a:gd name="T38" fmla="+- 0 4236 4141"/>
                <a:gd name="T39" fmla="*/ 4236 h 1395"/>
                <a:gd name="T40" fmla="+- 0 5615 851"/>
                <a:gd name="T41" fmla="*/ T40 w 4776"/>
                <a:gd name="T42" fmla="+- 0 4300 4141"/>
                <a:gd name="T43" fmla="*/ 4300 h 1395"/>
                <a:gd name="T44" fmla="+- 0 5627 851"/>
                <a:gd name="T45" fmla="*/ T44 w 4776"/>
                <a:gd name="T46" fmla="+- 0 4374 4141"/>
                <a:gd name="T47" fmla="*/ 4374 h 1395"/>
                <a:gd name="T48" fmla="+- 0 5627 851"/>
                <a:gd name="T49" fmla="*/ T48 w 4776"/>
                <a:gd name="T50" fmla="+- 0 5303 4141"/>
                <a:gd name="T51" fmla="*/ 5303 h 1395"/>
                <a:gd name="T52" fmla="+- 0 5615 851"/>
                <a:gd name="T53" fmla="*/ T52 w 4776"/>
                <a:gd name="T54" fmla="+- 0 5377 4141"/>
                <a:gd name="T55" fmla="*/ 5377 h 1395"/>
                <a:gd name="T56" fmla="+- 0 5582 851"/>
                <a:gd name="T57" fmla="*/ T56 w 4776"/>
                <a:gd name="T58" fmla="+- 0 5440 4141"/>
                <a:gd name="T59" fmla="*/ 5440 h 1395"/>
                <a:gd name="T60" fmla="+- 0 5532 851"/>
                <a:gd name="T61" fmla="*/ T60 w 4776"/>
                <a:gd name="T62" fmla="+- 0 5491 4141"/>
                <a:gd name="T63" fmla="*/ 5491 h 1395"/>
                <a:gd name="T64" fmla="+- 0 5468 851"/>
                <a:gd name="T65" fmla="*/ T64 w 4776"/>
                <a:gd name="T66" fmla="+- 0 5524 4141"/>
                <a:gd name="T67" fmla="*/ 5524 h 1395"/>
                <a:gd name="T68" fmla="+- 0 5394 851"/>
                <a:gd name="T69" fmla="*/ T68 w 4776"/>
                <a:gd name="T70" fmla="+- 0 5536 4141"/>
                <a:gd name="T71" fmla="*/ 5536 h 1395"/>
                <a:gd name="T72" fmla="+- 0 1083 851"/>
                <a:gd name="T73" fmla="*/ T72 w 4776"/>
                <a:gd name="T74" fmla="+- 0 5536 4141"/>
                <a:gd name="T75" fmla="*/ 5536 h 1395"/>
                <a:gd name="T76" fmla="+- 0 1010 851"/>
                <a:gd name="T77" fmla="*/ T76 w 4776"/>
                <a:gd name="T78" fmla="+- 0 5524 4141"/>
                <a:gd name="T79" fmla="*/ 5524 h 1395"/>
                <a:gd name="T80" fmla="+- 0 946 851"/>
                <a:gd name="T81" fmla="*/ T80 w 4776"/>
                <a:gd name="T82" fmla="+- 0 5491 4141"/>
                <a:gd name="T83" fmla="*/ 5491 h 1395"/>
                <a:gd name="T84" fmla="+- 0 896 851"/>
                <a:gd name="T85" fmla="*/ T84 w 4776"/>
                <a:gd name="T86" fmla="+- 0 5440 4141"/>
                <a:gd name="T87" fmla="*/ 5440 h 1395"/>
                <a:gd name="T88" fmla="+- 0 863 851"/>
                <a:gd name="T89" fmla="*/ T88 w 4776"/>
                <a:gd name="T90" fmla="+- 0 5377 4141"/>
                <a:gd name="T91" fmla="*/ 5377 h 1395"/>
                <a:gd name="T92" fmla="+- 0 851 851"/>
                <a:gd name="T93" fmla="*/ T92 w 4776"/>
                <a:gd name="T94" fmla="+- 0 5303 4141"/>
                <a:gd name="T95" fmla="*/ 5303 h 1395"/>
                <a:gd name="T96" fmla="+- 0 851 851"/>
                <a:gd name="T97" fmla="*/ T96 w 4776"/>
                <a:gd name="T98" fmla="+- 0 4374 4141"/>
                <a:gd name="T99" fmla="*/ 4374 h 1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5">
                  <a:moveTo>
                    <a:pt x="0" y="233"/>
                  </a:moveTo>
                  <a:lnTo>
                    <a:pt x="12" y="159"/>
                  </a:lnTo>
                  <a:lnTo>
                    <a:pt x="45" y="95"/>
                  </a:lnTo>
                  <a:lnTo>
                    <a:pt x="95" y="45"/>
                  </a:lnTo>
                  <a:lnTo>
                    <a:pt x="159" y="12"/>
                  </a:lnTo>
                  <a:lnTo>
                    <a:pt x="232" y="0"/>
                  </a:lnTo>
                  <a:lnTo>
                    <a:pt x="4543" y="0"/>
                  </a:lnTo>
                  <a:lnTo>
                    <a:pt x="4617" y="12"/>
                  </a:lnTo>
                  <a:lnTo>
                    <a:pt x="4681" y="45"/>
                  </a:lnTo>
                  <a:lnTo>
                    <a:pt x="4731" y="95"/>
                  </a:lnTo>
                  <a:lnTo>
                    <a:pt x="4764" y="159"/>
                  </a:lnTo>
                  <a:lnTo>
                    <a:pt x="4776" y="233"/>
                  </a:lnTo>
                  <a:lnTo>
                    <a:pt x="4776" y="1162"/>
                  </a:lnTo>
                  <a:lnTo>
                    <a:pt x="4764" y="1236"/>
                  </a:lnTo>
                  <a:lnTo>
                    <a:pt x="4731" y="1299"/>
                  </a:lnTo>
                  <a:lnTo>
                    <a:pt x="4681" y="1350"/>
                  </a:lnTo>
                  <a:lnTo>
                    <a:pt x="4617" y="1383"/>
                  </a:lnTo>
                  <a:lnTo>
                    <a:pt x="4543" y="1395"/>
                  </a:lnTo>
                  <a:lnTo>
                    <a:pt x="232" y="1395"/>
                  </a:lnTo>
                  <a:lnTo>
                    <a:pt x="159" y="1383"/>
                  </a:lnTo>
                  <a:lnTo>
                    <a:pt x="95" y="1350"/>
                  </a:lnTo>
                  <a:lnTo>
                    <a:pt x="45" y="1299"/>
                  </a:lnTo>
                  <a:lnTo>
                    <a:pt x="12" y="1236"/>
                  </a:lnTo>
                  <a:lnTo>
                    <a:pt x="0" y="1162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4029"/>
              <a:ext cx="3690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4029"/>
              <a:ext cx="842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" y="4600"/>
              <a:ext cx="2685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626" y="5746"/>
              <a:ext cx="8492" cy="1116"/>
            </a:xfrm>
            <a:custGeom>
              <a:avLst/>
              <a:gdLst>
                <a:gd name="T0" fmla="+- 0 13932 5627"/>
                <a:gd name="T1" fmla="*/ T0 w 8492"/>
                <a:gd name="T2" fmla="+- 0 5747 5747"/>
                <a:gd name="T3" fmla="*/ 5747 h 1116"/>
                <a:gd name="T4" fmla="+- 0 5627 5627"/>
                <a:gd name="T5" fmla="*/ T4 w 8492"/>
                <a:gd name="T6" fmla="+- 0 5747 5747"/>
                <a:gd name="T7" fmla="*/ 5747 h 1116"/>
                <a:gd name="T8" fmla="+- 0 5627 5627"/>
                <a:gd name="T9" fmla="*/ T8 w 8492"/>
                <a:gd name="T10" fmla="+- 0 6863 5747"/>
                <a:gd name="T11" fmla="*/ 6863 h 1116"/>
                <a:gd name="T12" fmla="+- 0 13932 5627"/>
                <a:gd name="T13" fmla="*/ T12 w 8492"/>
                <a:gd name="T14" fmla="+- 0 6863 5747"/>
                <a:gd name="T15" fmla="*/ 6863 h 1116"/>
                <a:gd name="T16" fmla="+- 0 14004 5627"/>
                <a:gd name="T17" fmla="*/ T16 w 8492"/>
                <a:gd name="T18" fmla="+- 0 6848 5747"/>
                <a:gd name="T19" fmla="*/ 6848 h 1116"/>
                <a:gd name="T20" fmla="+- 0 14064 5627"/>
                <a:gd name="T21" fmla="*/ T20 w 8492"/>
                <a:gd name="T22" fmla="+- 0 6808 5747"/>
                <a:gd name="T23" fmla="*/ 6808 h 1116"/>
                <a:gd name="T24" fmla="+- 0 14103 5627"/>
                <a:gd name="T25" fmla="*/ T24 w 8492"/>
                <a:gd name="T26" fmla="+- 0 6749 5747"/>
                <a:gd name="T27" fmla="*/ 6749 h 1116"/>
                <a:gd name="T28" fmla="+- 0 14118 5627"/>
                <a:gd name="T29" fmla="*/ T28 w 8492"/>
                <a:gd name="T30" fmla="+- 0 6677 5747"/>
                <a:gd name="T31" fmla="*/ 6677 h 1116"/>
                <a:gd name="T32" fmla="+- 0 14118 5627"/>
                <a:gd name="T33" fmla="*/ T32 w 8492"/>
                <a:gd name="T34" fmla="+- 0 5933 5747"/>
                <a:gd name="T35" fmla="*/ 5933 h 1116"/>
                <a:gd name="T36" fmla="+- 0 14103 5627"/>
                <a:gd name="T37" fmla="*/ T36 w 8492"/>
                <a:gd name="T38" fmla="+- 0 5860 5747"/>
                <a:gd name="T39" fmla="*/ 5860 h 1116"/>
                <a:gd name="T40" fmla="+- 0 14064 5627"/>
                <a:gd name="T41" fmla="*/ T40 w 8492"/>
                <a:gd name="T42" fmla="+- 0 5801 5747"/>
                <a:gd name="T43" fmla="*/ 5801 h 1116"/>
                <a:gd name="T44" fmla="+- 0 14004 5627"/>
                <a:gd name="T45" fmla="*/ T44 w 8492"/>
                <a:gd name="T46" fmla="+- 0 5761 5747"/>
                <a:gd name="T47" fmla="*/ 5761 h 1116"/>
                <a:gd name="T48" fmla="+- 0 13932 5627"/>
                <a:gd name="T49" fmla="*/ T48 w 8492"/>
                <a:gd name="T50" fmla="+- 0 5747 5747"/>
                <a:gd name="T51" fmla="*/ 5747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305" y="0"/>
                  </a:moveTo>
                  <a:lnTo>
                    <a:pt x="0" y="0"/>
                  </a:lnTo>
                  <a:lnTo>
                    <a:pt x="0" y="1116"/>
                  </a:lnTo>
                  <a:lnTo>
                    <a:pt x="8305" y="1116"/>
                  </a:lnTo>
                  <a:lnTo>
                    <a:pt x="8377" y="1101"/>
                  </a:lnTo>
                  <a:lnTo>
                    <a:pt x="8437" y="1061"/>
                  </a:lnTo>
                  <a:lnTo>
                    <a:pt x="8476" y="1002"/>
                  </a:lnTo>
                  <a:lnTo>
                    <a:pt x="8491" y="930"/>
                  </a:lnTo>
                  <a:lnTo>
                    <a:pt x="8491" y="186"/>
                  </a:lnTo>
                  <a:lnTo>
                    <a:pt x="8476" y="113"/>
                  </a:lnTo>
                  <a:lnTo>
                    <a:pt x="8437" y="54"/>
                  </a:lnTo>
                  <a:lnTo>
                    <a:pt x="8377" y="14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9E2DB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5626" y="5746"/>
              <a:ext cx="8492" cy="1116"/>
            </a:xfrm>
            <a:custGeom>
              <a:avLst/>
              <a:gdLst>
                <a:gd name="T0" fmla="+- 0 14118 5627"/>
                <a:gd name="T1" fmla="*/ T0 w 8492"/>
                <a:gd name="T2" fmla="+- 0 5933 5747"/>
                <a:gd name="T3" fmla="*/ 5933 h 1116"/>
                <a:gd name="T4" fmla="+- 0 14118 5627"/>
                <a:gd name="T5" fmla="*/ T4 w 8492"/>
                <a:gd name="T6" fmla="+- 0 6677 5747"/>
                <a:gd name="T7" fmla="*/ 6677 h 1116"/>
                <a:gd name="T8" fmla="+- 0 14103 5627"/>
                <a:gd name="T9" fmla="*/ T8 w 8492"/>
                <a:gd name="T10" fmla="+- 0 6749 5747"/>
                <a:gd name="T11" fmla="*/ 6749 h 1116"/>
                <a:gd name="T12" fmla="+- 0 14064 5627"/>
                <a:gd name="T13" fmla="*/ T12 w 8492"/>
                <a:gd name="T14" fmla="+- 0 6808 5747"/>
                <a:gd name="T15" fmla="*/ 6808 h 1116"/>
                <a:gd name="T16" fmla="+- 0 14004 5627"/>
                <a:gd name="T17" fmla="*/ T16 w 8492"/>
                <a:gd name="T18" fmla="+- 0 6848 5747"/>
                <a:gd name="T19" fmla="*/ 6848 h 1116"/>
                <a:gd name="T20" fmla="+- 0 13932 5627"/>
                <a:gd name="T21" fmla="*/ T20 w 8492"/>
                <a:gd name="T22" fmla="+- 0 6863 5747"/>
                <a:gd name="T23" fmla="*/ 6863 h 1116"/>
                <a:gd name="T24" fmla="+- 0 5627 5627"/>
                <a:gd name="T25" fmla="*/ T24 w 8492"/>
                <a:gd name="T26" fmla="+- 0 6863 5747"/>
                <a:gd name="T27" fmla="*/ 6863 h 1116"/>
                <a:gd name="T28" fmla="+- 0 5627 5627"/>
                <a:gd name="T29" fmla="*/ T28 w 8492"/>
                <a:gd name="T30" fmla="+- 0 5747 5747"/>
                <a:gd name="T31" fmla="*/ 5747 h 1116"/>
                <a:gd name="T32" fmla="+- 0 13932 5627"/>
                <a:gd name="T33" fmla="*/ T32 w 8492"/>
                <a:gd name="T34" fmla="+- 0 5747 5747"/>
                <a:gd name="T35" fmla="*/ 5747 h 1116"/>
                <a:gd name="T36" fmla="+- 0 14004 5627"/>
                <a:gd name="T37" fmla="*/ T36 w 8492"/>
                <a:gd name="T38" fmla="+- 0 5761 5747"/>
                <a:gd name="T39" fmla="*/ 5761 h 1116"/>
                <a:gd name="T40" fmla="+- 0 14064 5627"/>
                <a:gd name="T41" fmla="*/ T40 w 8492"/>
                <a:gd name="T42" fmla="+- 0 5801 5747"/>
                <a:gd name="T43" fmla="*/ 5801 h 1116"/>
                <a:gd name="T44" fmla="+- 0 14103 5627"/>
                <a:gd name="T45" fmla="*/ T44 w 8492"/>
                <a:gd name="T46" fmla="+- 0 5860 5747"/>
                <a:gd name="T47" fmla="*/ 5860 h 1116"/>
                <a:gd name="T48" fmla="+- 0 14118 5627"/>
                <a:gd name="T49" fmla="*/ T48 w 8492"/>
                <a:gd name="T50" fmla="+- 0 5933 5747"/>
                <a:gd name="T51" fmla="*/ 5933 h 1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6">
                  <a:moveTo>
                    <a:pt x="8491" y="186"/>
                  </a:moveTo>
                  <a:lnTo>
                    <a:pt x="8491" y="930"/>
                  </a:lnTo>
                  <a:lnTo>
                    <a:pt x="8476" y="1002"/>
                  </a:lnTo>
                  <a:lnTo>
                    <a:pt x="8437" y="1061"/>
                  </a:lnTo>
                  <a:lnTo>
                    <a:pt x="8377" y="1101"/>
                  </a:lnTo>
                  <a:lnTo>
                    <a:pt x="8305" y="1116"/>
                  </a:lnTo>
                  <a:lnTo>
                    <a:pt x="0" y="1116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4"/>
                  </a:lnTo>
                  <a:lnTo>
                    <a:pt x="8437" y="54"/>
                  </a:lnTo>
                  <a:lnTo>
                    <a:pt x="8476" y="113"/>
                  </a:lnTo>
                  <a:lnTo>
                    <a:pt x="8491" y="186"/>
                  </a:lnTo>
                  <a:close/>
                </a:path>
              </a:pathLst>
            </a:custGeom>
            <a:noFill/>
            <a:ln w="25908">
              <a:solidFill>
                <a:srgbClr val="E9E2D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850" y="5605"/>
              <a:ext cx="4676" cy="1397"/>
            </a:xfrm>
            <a:custGeom>
              <a:avLst/>
              <a:gdLst>
                <a:gd name="T0" fmla="+- 0 5394 851"/>
                <a:gd name="T1" fmla="*/ T0 w 4776"/>
                <a:gd name="T2" fmla="+- 0 5605 5605"/>
                <a:gd name="T3" fmla="*/ 5605 h 1397"/>
                <a:gd name="T4" fmla="+- 0 1084 851"/>
                <a:gd name="T5" fmla="*/ T4 w 4776"/>
                <a:gd name="T6" fmla="+- 0 5605 5605"/>
                <a:gd name="T7" fmla="*/ 5605 h 1397"/>
                <a:gd name="T8" fmla="+- 0 1010 851"/>
                <a:gd name="T9" fmla="*/ T8 w 4776"/>
                <a:gd name="T10" fmla="+- 0 5617 5605"/>
                <a:gd name="T11" fmla="*/ 5617 h 1397"/>
                <a:gd name="T12" fmla="+- 0 946 851"/>
                <a:gd name="T13" fmla="*/ T12 w 4776"/>
                <a:gd name="T14" fmla="+- 0 5650 5605"/>
                <a:gd name="T15" fmla="*/ 5650 h 1397"/>
                <a:gd name="T16" fmla="+- 0 896 851"/>
                <a:gd name="T17" fmla="*/ T16 w 4776"/>
                <a:gd name="T18" fmla="+- 0 5700 5605"/>
                <a:gd name="T19" fmla="*/ 5700 h 1397"/>
                <a:gd name="T20" fmla="+- 0 863 851"/>
                <a:gd name="T21" fmla="*/ T20 w 4776"/>
                <a:gd name="T22" fmla="+- 0 5764 5605"/>
                <a:gd name="T23" fmla="*/ 5764 h 1397"/>
                <a:gd name="T24" fmla="+- 0 851 851"/>
                <a:gd name="T25" fmla="*/ T24 w 4776"/>
                <a:gd name="T26" fmla="+- 0 5838 5605"/>
                <a:gd name="T27" fmla="*/ 5838 h 1397"/>
                <a:gd name="T28" fmla="+- 0 851 851"/>
                <a:gd name="T29" fmla="*/ T28 w 4776"/>
                <a:gd name="T30" fmla="+- 0 6769 5605"/>
                <a:gd name="T31" fmla="*/ 6769 h 1397"/>
                <a:gd name="T32" fmla="+- 0 863 851"/>
                <a:gd name="T33" fmla="*/ T32 w 4776"/>
                <a:gd name="T34" fmla="+- 0 6843 5605"/>
                <a:gd name="T35" fmla="*/ 6843 h 1397"/>
                <a:gd name="T36" fmla="+- 0 896 851"/>
                <a:gd name="T37" fmla="*/ T36 w 4776"/>
                <a:gd name="T38" fmla="+- 0 6907 5605"/>
                <a:gd name="T39" fmla="*/ 6907 h 1397"/>
                <a:gd name="T40" fmla="+- 0 946 851"/>
                <a:gd name="T41" fmla="*/ T40 w 4776"/>
                <a:gd name="T42" fmla="+- 0 6957 5605"/>
                <a:gd name="T43" fmla="*/ 6957 h 1397"/>
                <a:gd name="T44" fmla="+- 0 1010 851"/>
                <a:gd name="T45" fmla="*/ T44 w 4776"/>
                <a:gd name="T46" fmla="+- 0 6990 5605"/>
                <a:gd name="T47" fmla="*/ 6990 h 1397"/>
                <a:gd name="T48" fmla="+- 0 1084 851"/>
                <a:gd name="T49" fmla="*/ T48 w 4776"/>
                <a:gd name="T50" fmla="+- 0 7002 5605"/>
                <a:gd name="T51" fmla="*/ 7002 h 1397"/>
                <a:gd name="T52" fmla="+- 0 5394 851"/>
                <a:gd name="T53" fmla="*/ T52 w 4776"/>
                <a:gd name="T54" fmla="+- 0 7002 5605"/>
                <a:gd name="T55" fmla="*/ 7002 h 1397"/>
                <a:gd name="T56" fmla="+- 0 5468 851"/>
                <a:gd name="T57" fmla="*/ T56 w 4776"/>
                <a:gd name="T58" fmla="+- 0 6990 5605"/>
                <a:gd name="T59" fmla="*/ 6990 h 1397"/>
                <a:gd name="T60" fmla="+- 0 5532 851"/>
                <a:gd name="T61" fmla="*/ T60 w 4776"/>
                <a:gd name="T62" fmla="+- 0 6957 5605"/>
                <a:gd name="T63" fmla="*/ 6957 h 1397"/>
                <a:gd name="T64" fmla="+- 0 5582 851"/>
                <a:gd name="T65" fmla="*/ T64 w 4776"/>
                <a:gd name="T66" fmla="+- 0 6907 5605"/>
                <a:gd name="T67" fmla="*/ 6907 h 1397"/>
                <a:gd name="T68" fmla="+- 0 5615 851"/>
                <a:gd name="T69" fmla="*/ T68 w 4776"/>
                <a:gd name="T70" fmla="+- 0 6843 5605"/>
                <a:gd name="T71" fmla="*/ 6843 h 1397"/>
                <a:gd name="T72" fmla="+- 0 5627 851"/>
                <a:gd name="T73" fmla="*/ T72 w 4776"/>
                <a:gd name="T74" fmla="+- 0 6769 5605"/>
                <a:gd name="T75" fmla="*/ 6769 h 1397"/>
                <a:gd name="T76" fmla="+- 0 5627 851"/>
                <a:gd name="T77" fmla="*/ T76 w 4776"/>
                <a:gd name="T78" fmla="+- 0 5838 5605"/>
                <a:gd name="T79" fmla="*/ 5838 h 1397"/>
                <a:gd name="T80" fmla="+- 0 5615 851"/>
                <a:gd name="T81" fmla="*/ T80 w 4776"/>
                <a:gd name="T82" fmla="+- 0 5764 5605"/>
                <a:gd name="T83" fmla="*/ 5764 h 1397"/>
                <a:gd name="T84" fmla="+- 0 5582 851"/>
                <a:gd name="T85" fmla="*/ T84 w 4776"/>
                <a:gd name="T86" fmla="+- 0 5700 5605"/>
                <a:gd name="T87" fmla="*/ 5700 h 1397"/>
                <a:gd name="T88" fmla="+- 0 5532 851"/>
                <a:gd name="T89" fmla="*/ T88 w 4776"/>
                <a:gd name="T90" fmla="+- 0 5650 5605"/>
                <a:gd name="T91" fmla="*/ 5650 h 1397"/>
                <a:gd name="T92" fmla="+- 0 5468 851"/>
                <a:gd name="T93" fmla="*/ T92 w 4776"/>
                <a:gd name="T94" fmla="+- 0 5617 5605"/>
                <a:gd name="T95" fmla="*/ 5617 h 1397"/>
                <a:gd name="T96" fmla="+- 0 5394 851"/>
                <a:gd name="T97" fmla="*/ T96 w 4776"/>
                <a:gd name="T98" fmla="+- 0 5605 5605"/>
                <a:gd name="T99" fmla="*/ 5605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4543" y="0"/>
                  </a:moveTo>
                  <a:lnTo>
                    <a:pt x="233" y="0"/>
                  </a:lnTo>
                  <a:lnTo>
                    <a:pt x="159" y="12"/>
                  </a:lnTo>
                  <a:lnTo>
                    <a:pt x="95" y="45"/>
                  </a:lnTo>
                  <a:lnTo>
                    <a:pt x="45" y="95"/>
                  </a:lnTo>
                  <a:lnTo>
                    <a:pt x="12" y="159"/>
                  </a:lnTo>
                  <a:lnTo>
                    <a:pt x="0" y="233"/>
                  </a:lnTo>
                  <a:lnTo>
                    <a:pt x="0" y="1164"/>
                  </a:lnTo>
                  <a:lnTo>
                    <a:pt x="12" y="1238"/>
                  </a:lnTo>
                  <a:lnTo>
                    <a:pt x="45" y="1302"/>
                  </a:lnTo>
                  <a:lnTo>
                    <a:pt x="95" y="1352"/>
                  </a:lnTo>
                  <a:lnTo>
                    <a:pt x="159" y="1385"/>
                  </a:lnTo>
                  <a:lnTo>
                    <a:pt x="233" y="1397"/>
                  </a:lnTo>
                  <a:lnTo>
                    <a:pt x="4543" y="1397"/>
                  </a:lnTo>
                  <a:lnTo>
                    <a:pt x="4617" y="1385"/>
                  </a:lnTo>
                  <a:lnTo>
                    <a:pt x="4681" y="1352"/>
                  </a:lnTo>
                  <a:lnTo>
                    <a:pt x="4731" y="1302"/>
                  </a:lnTo>
                  <a:lnTo>
                    <a:pt x="4764" y="1238"/>
                  </a:lnTo>
                  <a:lnTo>
                    <a:pt x="4776" y="1164"/>
                  </a:lnTo>
                  <a:lnTo>
                    <a:pt x="4776" y="233"/>
                  </a:lnTo>
                  <a:lnTo>
                    <a:pt x="4764" y="159"/>
                  </a:lnTo>
                  <a:lnTo>
                    <a:pt x="4731" y="95"/>
                  </a:lnTo>
                  <a:lnTo>
                    <a:pt x="4681" y="45"/>
                  </a:lnTo>
                  <a:lnTo>
                    <a:pt x="4617" y="12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C2AC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850" y="5605"/>
              <a:ext cx="4776" cy="1397"/>
            </a:xfrm>
            <a:custGeom>
              <a:avLst/>
              <a:gdLst>
                <a:gd name="T0" fmla="+- 0 851 851"/>
                <a:gd name="T1" fmla="*/ T0 w 4776"/>
                <a:gd name="T2" fmla="+- 0 5838 5605"/>
                <a:gd name="T3" fmla="*/ 5838 h 1397"/>
                <a:gd name="T4" fmla="+- 0 863 851"/>
                <a:gd name="T5" fmla="*/ T4 w 4776"/>
                <a:gd name="T6" fmla="+- 0 5764 5605"/>
                <a:gd name="T7" fmla="*/ 5764 h 1397"/>
                <a:gd name="T8" fmla="+- 0 896 851"/>
                <a:gd name="T9" fmla="*/ T8 w 4776"/>
                <a:gd name="T10" fmla="+- 0 5700 5605"/>
                <a:gd name="T11" fmla="*/ 5700 h 1397"/>
                <a:gd name="T12" fmla="+- 0 946 851"/>
                <a:gd name="T13" fmla="*/ T12 w 4776"/>
                <a:gd name="T14" fmla="+- 0 5650 5605"/>
                <a:gd name="T15" fmla="*/ 5650 h 1397"/>
                <a:gd name="T16" fmla="+- 0 1010 851"/>
                <a:gd name="T17" fmla="*/ T16 w 4776"/>
                <a:gd name="T18" fmla="+- 0 5617 5605"/>
                <a:gd name="T19" fmla="*/ 5617 h 1397"/>
                <a:gd name="T20" fmla="+- 0 1084 851"/>
                <a:gd name="T21" fmla="*/ T20 w 4776"/>
                <a:gd name="T22" fmla="+- 0 5605 5605"/>
                <a:gd name="T23" fmla="*/ 5605 h 1397"/>
                <a:gd name="T24" fmla="+- 0 5394 851"/>
                <a:gd name="T25" fmla="*/ T24 w 4776"/>
                <a:gd name="T26" fmla="+- 0 5605 5605"/>
                <a:gd name="T27" fmla="*/ 5605 h 1397"/>
                <a:gd name="T28" fmla="+- 0 5468 851"/>
                <a:gd name="T29" fmla="*/ T28 w 4776"/>
                <a:gd name="T30" fmla="+- 0 5617 5605"/>
                <a:gd name="T31" fmla="*/ 5617 h 1397"/>
                <a:gd name="T32" fmla="+- 0 5532 851"/>
                <a:gd name="T33" fmla="*/ T32 w 4776"/>
                <a:gd name="T34" fmla="+- 0 5650 5605"/>
                <a:gd name="T35" fmla="*/ 5650 h 1397"/>
                <a:gd name="T36" fmla="+- 0 5582 851"/>
                <a:gd name="T37" fmla="*/ T36 w 4776"/>
                <a:gd name="T38" fmla="+- 0 5700 5605"/>
                <a:gd name="T39" fmla="*/ 5700 h 1397"/>
                <a:gd name="T40" fmla="+- 0 5615 851"/>
                <a:gd name="T41" fmla="*/ T40 w 4776"/>
                <a:gd name="T42" fmla="+- 0 5764 5605"/>
                <a:gd name="T43" fmla="*/ 5764 h 1397"/>
                <a:gd name="T44" fmla="+- 0 5627 851"/>
                <a:gd name="T45" fmla="*/ T44 w 4776"/>
                <a:gd name="T46" fmla="+- 0 5838 5605"/>
                <a:gd name="T47" fmla="*/ 5838 h 1397"/>
                <a:gd name="T48" fmla="+- 0 5627 851"/>
                <a:gd name="T49" fmla="*/ T48 w 4776"/>
                <a:gd name="T50" fmla="+- 0 6769 5605"/>
                <a:gd name="T51" fmla="*/ 6769 h 1397"/>
                <a:gd name="T52" fmla="+- 0 5615 851"/>
                <a:gd name="T53" fmla="*/ T52 w 4776"/>
                <a:gd name="T54" fmla="+- 0 6843 5605"/>
                <a:gd name="T55" fmla="*/ 6843 h 1397"/>
                <a:gd name="T56" fmla="+- 0 5582 851"/>
                <a:gd name="T57" fmla="*/ T56 w 4776"/>
                <a:gd name="T58" fmla="+- 0 6907 5605"/>
                <a:gd name="T59" fmla="*/ 6907 h 1397"/>
                <a:gd name="T60" fmla="+- 0 5532 851"/>
                <a:gd name="T61" fmla="*/ T60 w 4776"/>
                <a:gd name="T62" fmla="+- 0 6957 5605"/>
                <a:gd name="T63" fmla="*/ 6957 h 1397"/>
                <a:gd name="T64" fmla="+- 0 5468 851"/>
                <a:gd name="T65" fmla="*/ T64 w 4776"/>
                <a:gd name="T66" fmla="+- 0 6990 5605"/>
                <a:gd name="T67" fmla="*/ 6990 h 1397"/>
                <a:gd name="T68" fmla="+- 0 5394 851"/>
                <a:gd name="T69" fmla="*/ T68 w 4776"/>
                <a:gd name="T70" fmla="+- 0 7002 5605"/>
                <a:gd name="T71" fmla="*/ 7002 h 1397"/>
                <a:gd name="T72" fmla="+- 0 1084 851"/>
                <a:gd name="T73" fmla="*/ T72 w 4776"/>
                <a:gd name="T74" fmla="+- 0 7002 5605"/>
                <a:gd name="T75" fmla="*/ 7002 h 1397"/>
                <a:gd name="T76" fmla="+- 0 1010 851"/>
                <a:gd name="T77" fmla="*/ T76 w 4776"/>
                <a:gd name="T78" fmla="+- 0 6990 5605"/>
                <a:gd name="T79" fmla="*/ 6990 h 1397"/>
                <a:gd name="T80" fmla="+- 0 946 851"/>
                <a:gd name="T81" fmla="*/ T80 w 4776"/>
                <a:gd name="T82" fmla="+- 0 6957 5605"/>
                <a:gd name="T83" fmla="*/ 6957 h 1397"/>
                <a:gd name="T84" fmla="+- 0 896 851"/>
                <a:gd name="T85" fmla="*/ T84 w 4776"/>
                <a:gd name="T86" fmla="+- 0 6907 5605"/>
                <a:gd name="T87" fmla="*/ 6907 h 1397"/>
                <a:gd name="T88" fmla="+- 0 863 851"/>
                <a:gd name="T89" fmla="*/ T88 w 4776"/>
                <a:gd name="T90" fmla="+- 0 6843 5605"/>
                <a:gd name="T91" fmla="*/ 6843 h 1397"/>
                <a:gd name="T92" fmla="+- 0 851 851"/>
                <a:gd name="T93" fmla="*/ T92 w 4776"/>
                <a:gd name="T94" fmla="+- 0 6769 5605"/>
                <a:gd name="T95" fmla="*/ 6769 h 1397"/>
                <a:gd name="T96" fmla="+- 0 851 851"/>
                <a:gd name="T97" fmla="*/ T96 w 4776"/>
                <a:gd name="T98" fmla="+- 0 5838 5605"/>
                <a:gd name="T99" fmla="*/ 5838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0" y="233"/>
                  </a:moveTo>
                  <a:lnTo>
                    <a:pt x="12" y="159"/>
                  </a:lnTo>
                  <a:lnTo>
                    <a:pt x="45" y="95"/>
                  </a:lnTo>
                  <a:lnTo>
                    <a:pt x="95" y="45"/>
                  </a:lnTo>
                  <a:lnTo>
                    <a:pt x="159" y="12"/>
                  </a:lnTo>
                  <a:lnTo>
                    <a:pt x="233" y="0"/>
                  </a:lnTo>
                  <a:lnTo>
                    <a:pt x="4543" y="0"/>
                  </a:lnTo>
                  <a:lnTo>
                    <a:pt x="4617" y="12"/>
                  </a:lnTo>
                  <a:lnTo>
                    <a:pt x="4681" y="45"/>
                  </a:lnTo>
                  <a:lnTo>
                    <a:pt x="4731" y="95"/>
                  </a:lnTo>
                  <a:lnTo>
                    <a:pt x="4764" y="159"/>
                  </a:lnTo>
                  <a:lnTo>
                    <a:pt x="4776" y="233"/>
                  </a:lnTo>
                  <a:lnTo>
                    <a:pt x="4776" y="1164"/>
                  </a:lnTo>
                  <a:lnTo>
                    <a:pt x="4764" y="1238"/>
                  </a:lnTo>
                  <a:lnTo>
                    <a:pt x="4731" y="1302"/>
                  </a:lnTo>
                  <a:lnTo>
                    <a:pt x="4681" y="1352"/>
                  </a:lnTo>
                  <a:lnTo>
                    <a:pt x="4617" y="1385"/>
                  </a:lnTo>
                  <a:lnTo>
                    <a:pt x="4543" y="1397"/>
                  </a:lnTo>
                  <a:lnTo>
                    <a:pt x="233" y="1397"/>
                  </a:lnTo>
                  <a:lnTo>
                    <a:pt x="159" y="1385"/>
                  </a:lnTo>
                  <a:lnTo>
                    <a:pt x="95" y="1352"/>
                  </a:lnTo>
                  <a:lnTo>
                    <a:pt x="45" y="1302"/>
                  </a:lnTo>
                  <a:lnTo>
                    <a:pt x="12" y="1238"/>
                  </a:lnTo>
                  <a:lnTo>
                    <a:pt x="0" y="1164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5667"/>
              <a:ext cx="3870" cy="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850" y="7071"/>
              <a:ext cx="4776" cy="1397"/>
            </a:xfrm>
            <a:custGeom>
              <a:avLst/>
              <a:gdLst>
                <a:gd name="T0" fmla="+- 0 5394 851"/>
                <a:gd name="T1" fmla="*/ T0 w 4776"/>
                <a:gd name="T2" fmla="+- 0 7072 7072"/>
                <a:gd name="T3" fmla="*/ 7072 h 1397"/>
                <a:gd name="T4" fmla="+- 0 1084 851"/>
                <a:gd name="T5" fmla="*/ T4 w 4776"/>
                <a:gd name="T6" fmla="+- 0 7072 7072"/>
                <a:gd name="T7" fmla="*/ 7072 h 1397"/>
                <a:gd name="T8" fmla="+- 0 1010 851"/>
                <a:gd name="T9" fmla="*/ T8 w 4776"/>
                <a:gd name="T10" fmla="+- 0 7083 7072"/>
                <a:gd name="T11" fmla="*/ 7083 h 1397"/>
                <a:gd name="T12" fmla="+- 0 946 851"/>
                <a:gd name="T13" fmla="*/ T12 w 4776"/>
                <a:gd name="T14" fmla="+- 0 7117 7072"/>
                <a:gd name="T15" fmla="*/ 7117 h 1397"/>
                <a:gd name="T16" fmla="+- 0 896 851"/>
                <a:gd name="T17" fmla="*/ T16 w 4776"/>
                <a:gd name="T18" fmla="+- 0 7167 7072"/>
                <a:gd name="T19" fmla="*/ 7167 h 1397"/>
                <a:gd name="T20" fmla="+- 0 863 851"/>
                <a:gd name="T21" fmla="*/ T20 w 4776"/>
                <a:gd name="T22" fmla="+- 0 7231 7072"/>
                <a:gd name="T23" fmla="*/ 7231 h 1397"/>
                <a:gd name="T24" fmla="+- 0 851 851"/>
                <a:gd name="T25" fmla="*/ T24 w 4776"/>
                <a:gd name="T26" fmla="+- 0 7304 7072"/>
                <a:gd name="T27" fmla="*/ 7304 h 1397"/>
                <a:gd name="T28" fmla="+- 0 851 851"/>
                <a:gd name="T29" fmla="*/ T28 w 4776"/>
                <a:gd name="T30" fmla="+- 0 8236 7072"/>
                <a:gd name="T31" fmla="*/ 8236 h 1397"/>
                <a:gd name="T32" fmla="+- 0 863 851"/>
                <a:gd name="T33" fmla="*/ T32 w 4776"/>
                <a:gd name="T34" fmla="+- 0 8309 7072"/>
                <a:gd name="T35" fmla="*/ 8309 h 1397"/>
                <a:gd name="T36" fmla="+- 0 896 851"/>
                <a:gd name="T37" fmla="*/ T36 w 4776"/>
                <a:gd name="T38" fmla="+- 0 8373 7072"/>
                <a:gd name="T39" fmla="*/ 8373 h 1397"/>
                <a:gd name="T40" fmla="+- 0 946 851"/>
                <a:gd name="T41" fmla="*/ T40 w 4776"/>
                <a:gd name="T42" fmla="+- 0 8423 7072"/>
                <a:gd name="T43" fmla="*/ 8423 h 1397"/>
                <a:gd name="T44" fmla="+- 0 1010 851"/>
                <a:gd name="T45" fmla="*/ T44 w 4776"/>
                <a:gd name="T46" fmla="+- 0 8457 7072"/>
                <a:gd name="T47" fmla="*/ 8457 h 1397"/>
                <a:gd name="T48" fmla="+- 0 1084 851"/>
                <a:gd name="T49" fmla="*/ T48 w 4776"/>
                <a:gd name="T50" fmla="+- 0 8468 7072"/>
                <a:gd name="T51" fmla="*/ 8468 h 1397"/>
                <a:gd name="T52" fmla="+- 0 5394 851"/>
                <a:gd name="T53" fmla="*/ T52 w 4776"/>
                <a:gd name="T54" fmla="+- 0 8468 7072"/>
                <a:gd name="T55" fmla="*/ 8468 h 1397"/>
                <a:gd name="T56" fmla="+- 0 5468 851"/>
                <a:gd name="T57" fmla="*/ T56 w 4776"/>
                <a:gd name="T58" fmla="+- 0 8457 7072"/>
                <a:gd name="T59" fmla="*/ 8457 h 1397"/>
                <a:gd name="T60" fmla="+- 0 5532 851"/>
                <a:gd name="T61" fmla="*/ T60 w 4776"/>
                <a:gd name="T62" fmla="+- 0 8423 7072"/>
                <a:gd name="T63" fmla="*/ 8423 h 1397"/>
                <a:gd name="T64" fmla="+- 0 5582 851"/>
                <a:gd name="T65" fmla="*/ T64 w 4776"/>
                <a:gd name="T66" fmla="+- 0 8373 7072"/>
                <a:gd name="T67" fmla="*/ 8373 h 1397"/>
                <a:gd name="T68" fmla="+- 0 5615 851"/>
                <a:gd name="T69" fmla="*/ T68 w 4776"/>
                <a:gd name="T70" fmla="+- 0 8309 7072"/>
                <a:gd name="T71" fmla="*/ 8309 h 1397"/>
                <a:gd name="T72" fmla="+- 0 5627 851"/>
                <a:gd name="T73" fmla="*/ T72 w 4776"/>
                <a:gd name="T74" fmla="+- 0 8236 7072"/>
                <a:gd name="T75" fmla="*/ 8236 h 1397"/>
                <a:gd name="T76" fmla="+- 0 5627 851"/>
                <a:gd name="T77" fmla="*/ T76 w 4776"/>
                <a:gd name="T78" fmla="+- 0 7304 7072"/>
                <a:gd name="T79" fmla="*/ 7304 h 1397"/>
                <a:gd name="T80" fmla="+- 0 5615 851"/>
                <a:gd name="T81" fmla="*/ T80 w 4776"/>
                <a:gd name="T82" fmla="+- 0 7231 7072"/>
                <a:gd name="T83" fmla="*/ 7231 h 1397"/>
                <a:gd name="T84" fmla="+- 0 5582 851"/>
                <a:gd name="T85" fmla="*/ T84 w 4776"/>
                <a:gd name="T86" fmla="+- 0 7167 7072"/>
                <a:gd name="T87" fmla="*/ 7167 h 1397"/>
                <a:gd name="T88" fmla="+- 0 5532 851"/>
                <a:gd name="T89" fmla="*/ T88 w 4776"/>
                <a:gd name="T90" fmla="+- 0 7117 7072"/>
                <a:gd name="T91" fmla="*/ 7117 h 1397"/>
                <a:gd name="T92" fmla="+- 0 5468 851"/>
                <a:gd name="T93" fmla="*/ T92 w 4776"/>
                <a:gd name="T94" fmla="+- 0 7083 7072"/>
                <a:gd name="T95" fmla="*/ 7083 h 1397"/>
                <a:gd name="T96" fmla="+- 0 5394 851"/>
                <a:gd name="T97" fmla="*/ T96 w 4776"/>
                <a:gd name="T98" fmla="+- 0 7072 7072"/>
                <a:gd name="T99" fmla="*/ 7072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4543" y="0"/>
                  </a:moveTo>
                  <a:lnTo>
                    <a:pt x="233" y="0"/>
                  </a:lnTo>
                  <a:lnTo>
                    <a:pt x="159" y="11"/>
                  </a:lnTo>
                  <a:lnTo>
                    <a:pt x="95" y="45"/>
                  </a:lnTo>
                  <a:lnTo>
                    <a:pt x="45" y="95"/>
                  </a:lnTo>
                  <a:lnTo>
                    <a:pt x="12" y="159"/>
                  </a:lnTo>
                  <a:lnTo>
                    <a:pt x="0" y="232"/>
                  </a:lnTo>
                  <a:lnTo>
                    <a:pt x="0" y="1164"/>
                  </a:lnTo>
                  <a:lnTo>
                    <a:pt x="12" y="1237"/>
                  </a:lnTo>
                  <a:lnTo>
                    <a:pt x="45" y="1301"/>
                  </a:lnTo>
                  <a:lnTo>
                    <a:pt x="95" y="1351"/>
                  </a:lnTo>
                  <a:lnTo>
                    <a:pt x="159" y="1385"/>
                  </a:lnTo>
                  <a:lnTo>
                    <a:pt x="233" y="1396"/>
                  </a:lnTo>
                  <a:lnTo>
                    <a:pt x="4543" y="1396"/>
                  </a:lnTo>
                  <a:lnTo>
                    <a:pt x="4617" y="1385"/>
                  </a:lnTo>
                  <a:lnTo>
                    <a:pt x="4681" y="1351"/>
                  </a:lnTo>
                  <a:lnTo>
                    <a:pt x="4731" y="1301"/>
                  </a:lnTo>
                  <a:lnTo>
                    <a:pt x="4764" y="1237"/>
                  </a:lnTo>
                  <a:lnTo>
                    <a:pt x="4776" y="1164"/>
                  </a:lnTo>
                  <a:lnTo>
                    <a:pt x="4776" y="232"/>
                  </a:lnTo>
                  <a:lnTo>
                    <a:pt x="4764" y="159"/>
                  </a:lnTo>
                  <a:lnTo>
                    <a:pt x="4731" y="95"/>
                  </a:lnTo>
                  <a:lnTo>
                    <a:pt x="4681" y="45"/>
                  </a:lnTo>
                  <a:lnTo>
                    <a:pt x="4617" y="11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506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850" y="7071"/>
              <a:ext cx="4776" cy="1397"/>
            </a:xfrm>
            <a:custGeom>
              <a:avLst/>
              <a:gdLst>
                <a:gd name="T0" fmla="+- 0 851 851"/>
                <a:gd name="T1" fmla="*/ T0 w 4776"/>
                <a:gd name="T2" fmla="+- 0 7304 7072"/>
                <a:gd name="T3" fmla="*/ 7304 h 1397"/>
                <a:gd name="T4" fmla="+- 0 863 851"/>
                <a:gd name="T5" fmla="*/ T4 w 4776"/>
                <a:gd name="T6" fmla="+- 0 7231 7072"/>
                <a:gd name="T7" fmla="*/ 7231 h 1397"/>
                <a:gd name="T8" fmla="+- 0 896 851"/>
                <a:gd name="T9" fmla="*/ T8 w 4776"/>
                <a:gd name="T10" fmla="+- 0 7167 7072"/>
                <a:gd name="T11" fmla="*/ 7167 h 1397"/>
                <a:gd name="T12" fmla="+- 0 946 851"/>
                <a:gd name="T13" fmla="*/ T12 w 4776"/>
                <a:gd name="T14" fmla="+- 0 7117 7072"/>
                <a:gd name="T15" fmla="*/ 7117 h 1397"/>
                <a:gd name="T16" fmla="+- 0 1010 851"/>
                <a:gd name="T17" fmla="*/ T16 w 4776"/>
                <a:gd name="T18" fmla="+- 0 7083 7072"/>
                <a:gd name="T19" fmla="*/ 7083 h 1397"/>
                <a:gd name="T20" fmla="+- 0 1084 851"/>
                <a:gd name="T21" fmla="*/ T20 w 4776"/>
                <a:gd name="T22" fmla="+- 0 7072 7072"/>
                <a:gd name="T23" fmla="*/ 7072 h 1397"/>
                <a:gd name="T24" fmla="+- 0 5394 851"/>
                <a:gd name="T25" fmla="*/ T24 w 4776"/>
                <a:gd name="T26" fmla="+- 0 7072 7072"/>
                <a:gd name="T27" fmla="*/ 7072 h 1397"/>
                <a:gd name="T28" fmla="+- 0 5468 851"/>
                <a:gd name="T29" fmla="*/ T28 w 4776"/>
                <a:gd name="T30" fmla="+- 0 7083 7072"/>
                <a:gd name="T31" fmla="*/ 7083 h 1397"/>
                <a:gd name="T32" fmla="+- 0 5532 851"/>
                <a:gd name="T33" fmla="*/ T32 w 4776"/>
                <a:gd name="T34" fmla="+- 0 7117 7072"/>
                <a:gd name="T35" fmla="*/ 7117 h 1397"/>
                <a:gd name="T36" fmla="+- 0 5582 851"/>
                <a:gd name="T37" fmla="*/ T36 w 4776"/>
                <a:gd name="T38" fmla="+- 0 7167 7072"/>
                <a:gd name="T39" fmla="*/ 7167 h 1397"/>
                <a:gd name="T40" fmla="+- 0 5615 851"/>
                <a:gd name="T41" fmla="*/ T40 w 4776"/>
                <a:gd name="T42" fmla="+- 0 7231 7072"/>
                <a:gd name="T43" fmla="*/ 7231 h 1397"/>
                <a:gd name="T44" fmla="+- 0 5627 851"/>
                <a:gd name="T45" fmla="*/ T44 w 4776"/>
                <a:gd name="T46" fmla="+- 0 7304 7072"/>
                <a:gd name="T47" fmla="*/ 7304 h 1397"/>
                <a:gd name="T48" fmla="+- 0 5627 851"/>
                <a:gd name="T49" fmla="*/ T48 w 4776"/>
                <a:gd name="T50" fmla="+- 0 8236 7072"/>
                <a:gd name="T51" fmla="*/ 8236 h 1397"/>
                <a:gd name="T52" fmla="+- 0 5615 851"/>
                <a:gd name="T53" fmla="*/ T52 w 4776"/>
                <a:gd name="T54" fmla="+- 0 8309 7072"/>
                <a:gd name="T55" fmla="*/ 8309 h 1397"/>
                <a:gd name="T56" fmla="+- 0 5582 851"/>
                <a:gd name="T57" fmla="*/ T56 w 4776"/>
                <a:gd name="T58" fmla="+- 0 8373 7072"/>
                <a:gd name="T59" fmla="*/ 8373 h 1397"/>
                <a:gd name="T60" fmla="+- 0 5532 851"/>
                <a:gd name="T61" fmla="*/ T60 w 4776"/>
                <a:gd name="T62" fmla="+- 0 8423 7072"/>
                <a:gd name="T63" fmla="*/ 8423 h 1397"/>
                <a:gd name="T64" fmla="+- 0 5468 851"/>
                <a:gd name="T65" fmla="*/ T64 w 4776"/>
                <a:gd name="T66" fmla="+- 0 8457 7072"/>
                <a:gd name="T67" fmla="*/ 8457 h 1397"/>
                <a:gd name="T68" fmla="+- 0 5394 851"/>
                <a:gd name="T69" fmla="*/ T68 w 4776"/>
                <a:gd name="T70" fmla="+- 0 8468 7072"/>
                <a:gd name="T71" fmla="*/ 8468 h 1397"/>
                <a:gd name="T72" fmla="+- 0 1084 851"/>
                <a:gd name="T73" fmla="*/ T72 w 4776"/>
                <a:gd name="T74" fmla="+- 0 8468 7072"/>
                <a:gd name="T75" fmla="*/ 8468 h 1397"/>
                <a:gd name="T76" fmla="+- 0 1010 851"/>
                <a:gd name="T77" fmla="*/ T76 w 4776"/>
                <a:gd name="T78" fmla="+- 0 8457 7072"/>
                <a:gd name="T79" fmla="*/ 8457 h 1397"/>
                <a:gd name="T80" fmla="+- 0 946 851"/>
                <a:gd name="T81" fmla="*/ T80 w 4776"/>
                <a:gd name="T82" fmla="+- 0 8423 7072"/>
                <a:gd name="T83" fmla="*/ 8423 h 1397"/>
                <a:gd name="T84" fmla="+- 0 896 851"/>
                <a:gd name="T85" fmla="*/ T84 w 4776"/>
                <a:gd name="T86" fmla="+- 0 8373 7072"/>
                <a:gd name="T87" fmla="*/ 8373 h 1397"/>
                <a:gd name="T88" fmla="+- 0 863 851"/>
                <a:gd name="T89" fmla="*/ T88 w 4776"/>
                <a:gd name="T90" fmla="+- 0 8309 7072"/>
                <a:gd name="T91" fmla="*/ 8309 h 1397"/>
                <a:gd name="T92" fmla="+- 0 851 851"/>
                <a:gd name="T93" fmla="*/ T92 w 4776"/>
                <a:gd name="T94" fmla="+- 0 8236 7072"/>
                <a:gd name="T95" fmla="*/ 8236 h 1397"/>
                <a:gd name="T96" fmla="+- 0 851 851"/>
                <a:gd name="T97" fmla="*/ T96 w 4776"/>
                <a:gd name="T98" fmla="+- 0 7304 7072"/>
                <a:gd name="T99" fmla="*/ 7304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0" y="232"/>
                  </a:moveTo>
                  <a:lnTo>
                    <a:pt x="12" y="159"/>
                  </a:lnTo>
                  <a:lnTo>
                    <a:pt x="45" y="95"/>
                  </a:lnTo>
                  <a:lnTo>
                    <a:pt x="95" y="45"/>
                  </a:lnTo>
                  <a:lnTo>
                    <a:pt x="159" y="11"/>
                  </a:lnTo>
                  <a:lnTo>
                    <a:pt x="233" y="0"/>
                  </a:lnTo>
                  <a:lnTo>
                    <a:pt x="4543" y="0"/>
                  </a:lnTo>
                  <a:lnTo>
                    <a:pt x="4617" y="11"/>
                  </a:lnTo>
                  <a:lnTo>
                    <a:pt x="4681" y="45"/>
                  </a:lnTo>
                  <a:lnTo>
                    <a:pt x="4731" y="95"/>
                  </a:lnTo>
                  <a:lnTo>
                    <a:pt x="4764" y="159"/>
                  </a:lnTo>
                  <a:lnTo>
                    <a:pt x="4776" y="232"/>
                  </a:lnTo>
                  <a:lnTo>
                    <a:pt x="4776" y="1164"/>
                  </a:lnTo>
                  <a:lnTo>
                    <a:pt x="4764" y="1237"/>
                  </a:lnTo>
                  <a:lnTo>
                    <a:pt x="4731" y="1301"/>
                  </a:lnTo>
                  <a:lnTo>
                    <a:pt x="4681" y="1351"/>
                  </a:lnTo>
                  <a:lnTo>
                    <a:pt x="4617" y="1385"/>
                  </a:lnTo>
                  <a:lnTo>
                    <a:pt x="4543" y="1396"/>
                  </a:lnTo>
                  <a:lnTo>
                    <a:pt x="233" y="1396"/>
                  </a:lnTo>
                  <a:lnTo>
                    <a:pt x="159" y="1385"/>
                  </a:lnTo>
                  <a:lnTo>
                    <a:pt x="95" y="1351"/>
                  </a:lnTo>
                  <a:lnTo>
                    <a:pt x="45" y="1301"/>
                  </a:lnTo>
                  <a:lnTo>
                    <a:pt x="12" y="1237"/>
                  </a:lnTo>
                  <a:lnTo>
                    <a:pt x="0" y="1164"/>
                  </a:lnTo>
                  <a:lnTo>
                    <a:pt x="0" y="232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6962"/>
              <a:ext cx="3746" cy="11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7533"/>
              <a:ext cx="3467" cy="11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127" y="8648"/>
              <a:ext cx="9044" cy="1354"/>
            </a:xfrm>
            <a:custGeom>
              <a:avLst/>
              <a:gdLst>
                <a:gd name="T0" fmla="+- 0 13932 5627"/>
                <a:gd name="T1" fmla="*/ T0 w 8492"/>
                <a:gd name="T2" fmla="+- 0 8677 8677"/>
                <a:gd name="T3" fmla="*/ 8677 h 1119"/>
                <a:gd name="T4" fmla="+- 0 5627 5627"/>
                <a:gd name="T5" fmla="*/ T4 w 8492"/>
                <a:gd name="T6" fmla="+- 0 8677 8677"/>
                <a:gd name="T7" fmla="*/ 8677 h 1119"/>
                <a:gd name="T8" fmla="+- 0 5627 5627"/>
                <a:gd name="T9" fmla="*/ T8 w 8492"/>
                <a:gd name="T10" fmla="+- 0 9796 8677"/>
                <a:gd name="T11" fmla="*/ 9796 h 1119"/>
                <a:gd name="T12" fmla="+- 0 13932 5627"/>
                <a:gd name="T13" fmla="*/ T12 w 8492"/>
                <a:gd name="T14" fmla="+- 0 9796 8677"/>
                <a:gd name="T15" fmla="*/ 9796 h 1119"/>
                <a:gd name="T16" fmla="+- 0 14004 5627"/>
                <a:gd name="T17" fmla="*/ T16 w 8492"/>
                <a:gd name="T18" fmla="+- 0 9781 8677"/>
                <a:gd name="T19" fmla="*/ 9781 h 1119"/>
                <a:gd name="T20" fmla="+- 0 14063 5627"/>
                <a:gd name="T21" fmla="*/ T20 w 8492"/>
                <a:gd name="T22" fmla="+- 0 9741 8677"/>
                <a:gd name="T23" fmla="*/ 9741 h 1119"/>
                <a:gd name="T24" fmla="+- 0 14103 5627"/>
                <a:gd name="T25" fmla="*/ T24 w 8492"/>
                <a:gd name="T26" fmla="+- 0 9682 8677"/>
                <a:gd name="T27" fmla="*/ 9682 h 1119"/>
                <a:gd name="T28" fmla="+- 0 14118 5627"/>
                <a:gd name="T29" fmla="*/ T28 w 8492"/>
                <a:gd name="T30" fmla="+- 0 9609 8677"/>
                <a:gd name="T31" fmla="*/ 9609 h 1119"/>
                <a:gd name="T32" fmla="+- 0 14118 5627"/>
                <a:gd name="T33" fmla="*/ T32 w 8492"/>
                <a:gd name="T34" fmla="+- 0 8864 8677"/>
                <a:gd name="T35" fmla="*/ 8864 h 1119"/>
                <a:gd name="T36" fmla="+- 0 14103 5627"/>
                <a:gd name="T37" fmla="*/ T36 w 8492"/>
                <a:gd name="T38" fmla="+- 0 8791 8677"/>
                <a:gd name="T39" fmla="*/ 8791 h 1119"/>
                <a:gd name="T40" fmla="+- 0 14063 5627"/>
                <a:gd name="T41" fmla="*/ T40 w 8492"/>
                <a:gd name="T42" fmla="+- 0 8732 8677"/>
                <a:gd name="T43" fmla="*/ 8732 h 1119"/>
                <a:gd name="T44" fmla="+- 0 14004 5627"/>
                <a:gd name="T45" fmla="*/ T44 w 8492"/>
                <a:gd name="T46" fmla="+- 0 8692 8677"/>
                <a:gd name="T47" fmla="*/ 8692 h 1119"/>
                <a:gd name="T48" fmla="+- 0 13932 5627"/>
                <a:gd name="T49" fmla="*/ T48 w 8492"/>
                <a:gd name="T50" fmla="+- 0 8677 8677"/>
                <a:gd name="T51" fmla="*/ 8677 h 1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9">
                  <a:moveTo>
                    <a:pt x="8305" y="0"/>
                  </a:moveTo>
                  <a:lnTo>
                    <a:pt x="0" y="0"/>
                  </a:lnTo>
                  <a:lnTo>
                    <a:pt x="0" y="1119"/>
                  </a:lnTo>
                  <a:lnTo>
                    <a:pt x="8305" y="1119"/>
                  </a:lnTo>
                  <a:lnTo>
                    <a:pt x="8377" y="1104"/>
                  </a:lnTo>
                  <a:lnTo>
                    <a:pt x="8436" y="1064"/>
                  </a:lnTo>
                  <a:lnTo>
                    <a:pt x="8476" y="1005"/>
                  </a:lnTo>
                  <a:lnTo>
                    <a:pt x="8491" y="932"/>
                  </a:lnTo>
                  <a:lnTo>
                    <a:pt x="8491" y="187"/>
                  </a:lnTo>
                  <a:lnTo>
                    <a:pt x="8476" y="114"/>
                  </a:lnTo>
                  <a:lnTo>
                    <a:pt x="8436" y="55"/>
                  </a:lnTo>
                  <a:lnTo>
                    <a:pt x="8377" y="15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FCD3CC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lvl="2" indent="-285750" algn="just">
                <a:buFont typeface="Arial" panose="020B0604020202020204" pitchFamily="34" charset="0"/>
                <a:buChar char="•"/>
              </a:pP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умение</a:t>
              </a:r>
              <a:r>
                <a:rPr lang="ru-RU" sz="1600" i="1" spc="25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мыслить</a:t>
              </a:r>
              <a:r>
                <a:rPr lang="ru-RU" sz="1600" i="1" spc="23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широко,</a:t>
              </a:r>
              <a:r>
                <a:rPr lang="ru-RU" sz="1600" i="1" spc="25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spc="250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адаптироваться</a:t>
              </a:r>
              <a:r>
                <a:rPr lang="ru-RU" sz="1600" i="1" spc="-460" dirty="0" smtClean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к новым</a:t>
              </a:r>
              <a:r>
                <a:rPr lang="ru-RU" sz="1600" i="1" spc="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обстоятельствам, использовать</a:t>
              </a:r>
              <a:r>
                <a:rPr lang="ru-RU" sz="1600" i="1" spc="5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коммуникативные</a:t>
              </a:r>
              <a:r>
                <a:rPr lang="ru-RU" sz="1600" i="1" spc="-60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i="1" dirty="0">
                  <a:latin typeface="Times New Roman" panose="02020603050405020304" pitchFamily="18" charset="0"/>
                  <a:ea typeface="Franklin Gothic Medium" panose="020B0603020102020204" pitchFamily="34" charset="0"/>
                  <a:cs typeface="Times New Roman" panose="02020603050405020304" pitchFamily="18" charset="0"/>
                </a:rPr>
                <a:t>навыки</a:t>
              </a:r>
            </a:p>
            <a:p>
              <a:endPara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5626" y="8677"/>
              <a:ext cx="8492" cy="1340"/>
            </a:xfrm>
            <a:custGeom>
              <a:avLst/>
              <a:gdLst>
                <a:gd name="T0" fmla="+- 0 14118 5627"/>
                <a:gd name="T1" fmla="*/ T0 w 8492"/>
                <a:gd name="T2" fmla="+- 0 8864 8677"/>
                <a:gd name="T3" fmla="*/ 8864 h 1119"/>
                <a:gd name="T4" fmla="+- 0 14118 5627"/>
                <a:gd name="T5" fmla="*/ T4 w 8492"/>
                <a:gd name="T6" fmla="+- 0 9609 8677"/>
                <a:gd name="T7" fmla="*/ 9609 h 1119"/>
                <a:gd name="T8" fmla="+- 0 14103 5627"/>
                <a:gd name="T9" fmla="*/ T8 w 8492"/>
                <a:gd name="T10" fmla="+- 0 9682 8677"/>
                <a:gd name="T11" fmla="*/ 9682 h 1119"/>
                <a:gd name="T12" fmla="+- 0 14063 5627"/>
                <a:gd name="T13" fmla="*/ T12 w 8492"/>
                <a:gd name="T14" fmla="+- 0 9741 8677"/>
                <a:gd name="T15" fmla="*/ 9741 h 1119"/>
                <a:gd name="T16" fmla="+- 0 14004 5627"/>
                <a:gd name="T17" fmla="*/ T16 w 8492"/>
                <a:gd name="T18" fmla="+- 0 9781 8677"/>
                <a:gd name="T19" fmla="*/ 9781 h 1119"/>
                <a:gd name="T20" fmla="+- 0 13932 5627"/>
                <a:gd name="T21" fmla="*/ T20 w 8492"/>
                <a:gd name="T22" fmla="+- 0 9796 8677"/>
                <a:gd name="T23" fmla="*/ 9796 h 1119"/>
                <a:gd name="T24" fmla="+- 0 5627 5627"/>
                <a:gd name="T25" fmla="*/ T24 w 8492"/>
                <a:gd name="T26" fmla="+- 0 9796 8677"/>
                <a:gd name="T27" fmla="*/ 9796 h 1119"/>
                <a:gd name="T28" fmla="+- 0 5627 5627"/>
                <a:gd name="T29" fmla="*/ T28 w 8492"/>
                <a:gd name="T30" fmla="+- 0 8677 8677"/>
                <a:gd name="T31" fmla="*/ 8677 h 1119"/>
                <a:gd name="T32" fmla="+- 0 13932 5627"/>
                <a:gd name="T33" fmla="*/ T32 w 8492"/>
                <a:gd name="T34" fmla="+- 0 8677 8677"/>
                <a:gd name="T35" fmla="*/ 8677 h 1119"/>
                <a:gd name="T36" fmla="+- 0 14004 5627"/>
                <a:gd name="T37" fmla="*/ T36 w 8492"/>
                <a:gd name="T38" fmla="+- 0 8692 8677"/>
                <a:gd name="T39" fmla="*/ 8692 h 1119"/>
                <a:gd name="T40" fmla="+- 0 14063 5627"/>
                <a:gd name="T41" fmla="*/ T40 w 8492"/>
                <a:gd name="T42" fmla="+- 0 8732 8677"/>
                <a:gd name="T43" fmla="*/ 8732 h 1119"/>
                <a:gd name="T44" fmla="+- 0 14103 5627"/>
                <a:gd name="T45" fmla="*/ T44 w 8492"/>
                <a:gd name="T46" fmla="+- 0 8791 8677"/>
                <a:gd name="T47" fmla="*/ 8791 h 1119"/>
                <a:gd name="T48" fmla="+- 0 14118 5627"/>
                <a:gd name="T49" fmla="*/ T48 w 8492"/>
                <a:gd name="T50" fmla="+- 0 8864 8677"/>
                <a:gd name="T51" fmla="*/ 8864 h 1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492" h="1119">
                  <a:moveTo>
                    <a:pt x="8491" y="187"/>
                  </a:moveTo>
                  <a:lnTo>
                    <a:pt x="8491" y="932"/>
                  </a:lnTo>
                  <a:lnTo>
                    <a:pt x="8476" y="1005"/>
                  </a:lnTo>
                  <a:lnTo>
                    <a:pt x="8436" y="1064"/>
                  </a:lnTo>
                  <a:lnTo>
                    <a:pt x="8377" y="1104"/>
                  </a:lnTo>
                  <a:lnTo>
                    <a:pt x="8305" y="1119"/>
                  </a:lnTo>
                  <a:lnTo>
                    <a:pt x="0" y="1119"/>
                  </a:lnTo>
                  <a:lnTo>
                    <a:pt x="0" y="0"/>
                  </a:lnTo>
                  <a:lnTo>
                    <a:pt x="8305" y="0"/>
                  </a:lnTo>
                  <a:lnTo>
                    <a:pt x="8377" y="15"/>
                  </a:lnTo>
                  <a:lnTo>
                    <a:pt x="8436" y="55"/>
                  </a:lnTo>
                  <a:lnTo>
                    <a:pt x="8476" y="114"/>
                  </a:lnTo>
                  <a:lnTo>
                    <a:pt x="8491" y="187"/>
                  </a:lnTo>
                  <a:close/>
                </a:path>
              </a:pathLst>
            </a:custGeom>
            <a:noFill/>
            <a:ln w="25908">
              <a:solidFill>
                <a:srgbClr val="FCD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48" name="Freeform 5"/>
            <p:cNvSpPr>
              <a:spLocks/>
            </p:cNvSpPr>
            <p:nvPr/>
          </p:nvSpPr>
          <p:spPr bwMode="auto">
            <a:xfrm>
              <a:off x="850" y="8538"/>
              <a:ext cx="4776" cy="1397"/>
            </a:xfrm>
            <a:custGeom>
              <a:avLst/>
              <a:gdLst>
                <a:gd name="T0" fmla="+- 0 5394 851"/>
                <a:gd name="T1" fmla="*/ T0 w 4776"/>
                <a:gd name="T2" fmla="+- 0 8538 8538"/>
                <a:gd name="T3" fmla="*/ 8538 h 1397"/>
                <a:gd name="T4" fmla="+- 0 1084 851"/>
                <a:gd name="T5" fmla="*/ T4 w 4776"/>
                <a:gd name="T6" fmla="+- 0 8538 8538"/>
                <a:gd name="T7" fmla="*/ 8538 h 1397"/>
                <a:gd name="T8" fmla="+- 0 1010 851"/>
                <a:gd name="T9" fmla="*/ T8 w 4776"/>
                <a:gd name="T10" fmla="+- 0 8550 8538"/>
                <a:gd name="T11" fmla="*/ 8550 h 1397"/>
                <a:gd name="T12" fmla="+- 0 946 851"/>
                <a:gd name="T13" fmla="*/ T12 w 4776"/>
                <a:gd name="T14" fmla="+- 0 8583 8538"/>
                <a:gd name="T15" fmla="*/ 8583 h 1397"/>
                <a:gd name="T16" fmla="+- 0 896 851"/>
                <a:gd name="T17" fmla="*/ T16 w 4776"/>
                <a:gd name="T18" fmla="+- 0 8633 8538"/>
                <a:gd name="T19" fmla="*/ 8633 h 1397"/>
                <a:gd name="T20" fmla="+- 0 863 851"/>
                <a:gd name="T21" fmla="*/ T20 w 4776"/>
                <a:gd name="T22" fmla="+- 0 8697 8538"/>
                <a:gd name="T23" fmla="*/ 8697 h 1397"/>
                <a:gd name="T24" fmla="+- 0 851 851"/>
                <a:gd name="T25" fmla="*/ T24 w 4776"/>
                <a:gd name="T26" fmla="+- 0 8771 8538"/>
                <a:gd name="T27" fmla="*/ 8771 h 1397"/>
                <a:gd name="T28" fmla="+- 0 851 851"/>
                <a:gd name="T29" fmla="*/ T28 w 4776"/>
                <a:gd name="T30" fmla="+- 0 9702 8538"/>
                <a:gd name="T31" fmla="*/ 9702 h 1397"/>
                <a:gd name="T32" fmla="+- 0 863 851"/>
                <a:gd name="T33" fmla="*/ T32 w 4776"/>
                <a:gd name="T34" fmla="+- 0 9776 8538"/>
                <a:gd name="T35" fmla="*/ 9776 h 1397"/>
                <a:gd name="T36" fmla="+- 0 896 851"/>
                <a:gd name="T37" fmla="*/ T36 w 4776"/>
                <a:gd name="T38" fmla="+- 0 9839 8538"/>
                <a:gd name="T39" fmla="*/ 9839 h 1397"/>
                <a:gd name="T40" fmla="+- 0 946 851"/>
                <a:gd name="T41" fmla="*/ T40 w 4776"/>
                <a:gd name="T42" fmla="+- 0 9890 8538"/>
                <a:gd name="T43" fmla="*/ 9890 h 1397"/>
                <a:gd name="T44" fmla="+- 0 1010 851"/>
                <a:gd name="T45" fmla="*/ T44 w 4776"/>
                <a:gd name="T46" fmla="+- 0 9923 8538"/>
                <a:gd name="T47" fmla="*/ 9923 h 1397"/>
                <a:gd name="T48" fmla="+- 0 1084 851"/>
                <a:gd name="T49" fmla="*/ T48 w 4776"/>
                <a:gd name="T50" fmla="+- 0 9935 8538"/>
                <a:gd name="T51" fmla="*/ 9935 h 1397"/>
                <a:gd name="T52" fmla="+- 0 5394 851"/>
                <a:gd name="T53" fmla="*/ T52 w 4776"/>
                <a:gd name="T54" fmla="+- 0 9935 8538"/>
                <a:gd name="T55" fmla="*/ 9935 h 1397"/>
                <a:gd name="T56" fmla="+- 0 5468 851"/>
                <a:gd name="T57" fmla="*/ T56 w 4776"/>
                <a:gd name="T58" fmla="+- 0 9923 8538"/>
                <a:gd name="T59" fmla="*/ 9923 h 1397"/>
                <a:gd name="T60" fmla="+- 0 5532 851"/>
                <a:gd name="T61" fmla="*/ T60 w 4776"/>
                <a:gd name="T62" fmla="+- 0 9890 8538"/>
                <a:gd name="T63" fmla="*/ 9890 h 1397"/>
                <a:gd name="T64" fmla="+- 0 5582 851"/>
                <a:gd name="T65" fmla="*/ T64 w 4776"/>
                <a:gd name="T66" fmla="+- 0 9839 8538"/>
                <a:gd name="T67" fmla="*/ 9839 h 1397"/>
                <a:gd name="T68" fmla="+- 0 5615 851"/>
                <a:gd name="T69" fmla="*/ T68 w 4776"/>
                <a:gd name="T70" fmla="+- 0 9776 8538"/>
                <a:gd name="T71" fmla="*/ 9776 h 1397"/>
                <a:gd name="T72" fmla="+- 0 5627 851"/>
                <a:gd name="T73" fmla="*/ T72 w 4776"/>
                <a:gd name="T74" fmla="+- 0 9702 8538"/>
                <a:gd name="T75" fmla="*/ 9702 h 1397"/>
                <a:gd name="T76" fmla="+- 0 5627 851"/>
                <a:gd name="T77" fmla="*/ T76 w 4776"/>
                <a:gd name="T78" fmla="+- 0 8771 8538"/>
                <a:gd name="T79" fmla="*/ 8771 h 1397"/>
                <a:gd name="T80" fmla="+- 0 5615 851"/>
                <a:gd name="T81" fmla="*/ T80 w 4776"/>
                <a:gd name="T82" fmla="+- 0 8697 8538"/>
                <a:gd name="T83" fmla="*/ 8697 h 1397"/>
                <a:gd name="T84" fmla="+- 0 5582 851"/>
                <a:gd name="T85" fmla="*/ T84 w 4776"/>
                <a:gd name="T86" fmla="+- 0 8633 8538"/>
                <a:gd name="T87" fmla="*/ 8633 h 1397"/>
                <a:gd name="T88" fmla="+- 0 5532 851"/>
                <a:gd name="T89" fmla="*/ T88 w 4776"/>
                <a:gd name="T90" fmla="+- 0 8583 8538"/>
                <a:gd name="T91" fmla="*/ 8583 h 1397"/>
                <a:gd name="T92" fmla="+- 0 5468 851"/>
                <a:gd name="T93" fmla="*/ T92 w 4776"/>
                <a:gd name="T94" fmla="+- 0 8550 8538"/>
                <a:gd name="T95" fmla="*/ 8550 h 1397"/>
                <a:gd name="T96" fmla="+- 0 5394 851"/>
                <a:gd name="T97" fmla="*/ T96 w 4776"/>
                <a:gd name="T98" fmla="+- 0 8538 8538"/>
                <a:gd name="T99" fmla="*/ 8538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4543" y="0"/>
                  </a:moveTo>
                  <a:lnTo>
                    <a:pt x="233" y="0"/>
                  </a:lnTo>
                  <a:lnTo>
                    <a:pt x="159" y="12"/>
                  </a:lnTo>
                  <a:lnTo>
                    <a:pt x="95" y="45"/>
                  </a:lnTo>
                  <a:lnTo>
                    <a:pt x="45" y="95"/>
                  </a:lnTo>
                  <a:lnTo>
                    <a:pt x="12" y="159"/>
                  </a:lnTo>
                  <a:lnTo>
                    <a:pt x="0" y="233"/>
                  </a:lnTo>
                  <a:lnTo>
                    <a:pt x="0" y="1164"/>
                  </a:lnTo>
                  <a:lnTo>
                    <a:pt x="12" y="1238"/>
                  </a:lnTo>
                  <a:lnTo>
                    <a:pt x="45" y="1301"/>
                  </a:lnTo>
                  <a:lnTo>
                    <a:pt x="95" y="1352"/>
                  </a:lnTo>
                  <a:lnTo>
                    <a:pt x="159" y="1385"/>
                  </a:lnTo>
                  <a:lnTo>
                    <a:pt x="233" y="1397"/>
                  </a:lnTo>
                  <a:lnTo>
                    <a:pt x="4543" y="1397"/>
                  </a:lnTo>
                  <a:lnTo>
                    <a:pt x="4617" y="1385"/>
                  </a:lnTo>
                  <a:lnTo>
                    <a:pt x="4681" y="1352"/>
                  </a:lnTo>
                  <a:lnTo>
                    <a:pt x="4731" y="1301"/>
                  </a:lnTo>
                  <a:lnTo>
                    <a:pt x="4764" y="1238"/>
                  </a:lnTo>
                  <a:lnTo>
                    <a:pt x="4776" y="1164"/>
                  </a:lnTo>
                  <a:lnTo>
                    <a:pt x="4776" y="233"/>
                  </a:lnTo>
                  <a:lnTo>
                    <a:pt x="4764" y="159"/>
                  </a:lnTo>
                  <a:lnTo>
                    <a:pt x="4731" y="95"/>
                  </a:lnTo>
                  <a:lnTo>
                    <a:pt x="4681" y="45"/>
                  </a:lnTo>
                  <a:lnTo>
                    <a:pt x="4617" y="12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86A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49" name="Freeform 4"/>
            <p:cNvSpPr>
              <a:spLocks/>
            </p:cNvSpPr>
            <p:nvPr/>
          </p:nvSpPr>
          <p:spPr bwMode="auto">
            <a:xfrm>
              <a:off x="850" y="8538"/>
              <a:ext cx="4776" cy="1397"/>
            </a:xfrm>
            <a:custGeom>
              <a:avLst/>
              <a:gdLst>
                <a:gd name="T0" fmla="+- 0 851 851"/>
                <a:gd name="T1" fmla="*/ T0 w 4776"/>
                <a:gd name="T2" fmla="+- 0 8771 8538"/>
                <a:gd name="T3" fmla="*/ 8771 h 1397"/>
                <a:gd name="T4" fmla="+- 0 863 851"/>
                <a:gd name="T5" fmla="*/ T4 w 4776"/>
                <a:gd name="T6" fmla="+- 0 8697 8538"/>
                <a:gd name="T7" fmla="*/ 8697 h 1397"/>
                <a:gd name="T8" fmla="+- 0 896 851"/>
                <a:gd name="T9" fmla="*/ T8 w 4776"/>
                <a:gd name="T10" fmla="+- 0 8633 8538"/>
                <a:gd name="T11" fmla="*/ 8633 h 1397"/>
                <a:gd name="T12" fmla="+- 0 946 851"/>
                <a:gd name="T13" fmla="*/ T12 w 4776"/>
                <a:gd name="T14" fmla="+- 0 8583 8538"/>
                <a:gd name="T15" fmla="*/ 8583 h 1397"/>
                <a:gd name="T16" fmla="+- 0 1010 851"/>
                <a:gd name="T17" fmla="*/ T16 w 4776"/>
                <a:gd name="T18" fmla="+- 0 8550 8538"/>
                <a:gd name="T19" fmla="*/ 8550 h 1397"/>
                <a:gd name="T20" fmla="+- 0 1084 851"/>
                <a:gd name="T21" fmla="*/ T20 w 4776"/>
                <a:gd name="T22" fmla="+- 0 8538 8538"/>
                <a:gd name="T23" fmla="*/ 8538 h 1397"/>
                <a:gd name="T24" fmla="+- 0 5394 851"/>
                <a:gd name="T25" fmla="*/ T24 w 4776"/>
                <a:gd name="T26" fmla="+- 0 8538 8538"/>
                <a:gd name="T27" fmla="*/ 8538 h 1397"/>
                <a:gd name="T28" fmla="+- 0 5468 851"/>
                <a:gd name="T29" fmla="*/ T28 w 4776"/>
                <a:gd name="T30" fmla="+- 0 8550 8538"/>
                <a:gd name="T31" fmla="*/ 8550 h 1397"/>
                <a:gd name="T32" fmla="+- 0 5532 851"/>
                <a:gd name="T33" fmla="*/ T32 w 4776"/>
                <a:gd name="T34" fmla="+- 0 8583 8538"/>
                <a:gd name="T35" fmla="*/ 8583 h 1397"/>
                <a:gd name="T36" fmla="+- 0 5582 851"/>
                <a:gd name="T37" fmla="*/ T36 w 4776"/>
                <a:gd name="T38" fmla="+- 0 8633 8538"/>
                <a:gd name="T39" fmla="*/ 8633 h 1397"/>
                <a:gd name="T40" fmla="+- 0 5615 851"/>
                <a:gd name="T41" fmla="*/ T40 w 4776"/>
                <a:gd name="T42" fmla="+- 0 8697 8538"/>
                <a:gd name="T43" fmla="*/ 8697 h 1397"/>
                <a:gd name="T44" fmla="+- 0 5627 851"/>
                <a:gd name="T45" fmla="*/ T44 w 4776"/>
                <a:gd name="T46" fmla="+- 0 8771 8538"/>
                <a:gd name="T47" fmla="*/ 8771 h 1397"/>
                <a:gd name="T48" fmla="+- 0 5627 851"/>
                <a:gd name="T49" fmla="*/ T48 w 4776"/>
                <a:gd name="T50" fmla="+- 0 9702 8538"/>
                <a:gd name="T51" fmla="*/ 9702 h 1397"/>
                <a:gd name="T52" fmla="+- 0 5615 851"/>
                <a:gd name="T53" fmla="*/ T52 w 4776"/>
                <a:gd name="T54" fmla="+- 0 9776 8538"/>
                <a:gd name="T55" fmla="*/ 9776 h 1397"/>
                <a:gd name="T56" fmla="+- 0 5582 851"/>
                <a:gd name="T57" fmla="*/ T56 w 4776"/>
                <a:gd name="T58" fmla="+- 0 9839 8538"/>
                <a:gd name="T59" fmla="*/ 9839 h 1397"/>
                <a:gd name="T60" fmla="+- 0 5532 851"/>
                <a:gd name="T61" fmla="*/ T60 w 4776"/>
                <a:gd name="T62" fmla="+- 0 9890 8538"/>
                <a:gd name="T63" fmla="*/ 9890 h 1397"/>
                <a:gd name="T64" fmla="+- 0 5468 851"/>
                <a:gd name="T65" fmla="*/ T64 w 4776"/>
                <a:gd name="T66" fmla="+- 0 9923 8538"/>
                <a:gd name="T67" fmla="*/ 9923 h 1397"/>
                <a:gd name="T68" fmla="+- 0 5394 851"/>
                <a:gd name="T69" fmla="*/ T68 w 4776"/>
                <a:gd name="T70" fmla="+- 0 9935 8538"/>
                <a:gd name="T71" fmla="*/ 9935 h 1397"/>
                <a:gd name="T72" fmla="+- 0 1084 851"/>
                <a:gd name="T73" fmla="*/ T72 w 4776"/>
                <a:gd name="T74" fmla="+- 0 9935 8538"/>
                <a:gd name="T75" fmla="*/ 9935 h 1397"/>
                <a:gd name="T76" fmla="+- 0 1010 851"/>
                <a:gd name="T77" fmla="*/ T76 w 4776"/>
                <a:gd name="T78" fmla="+- 0 9923 8538"/>
                <a:gd name="T79" fmla="*/ 9923 h 1397"/>
                <a:gd name="T80" fmla="+- 0 946 851"/>
                <a:gd name="T81" fmla="*/ T80 w 4776"/>
                <a:gd name="T82" fmla="+- 0 9890 8538"/>
                <a:gd name="T83" fmla="*/ 9890 h 1397"/>
                <a:gd name="T84" fmla="+- 0 896 851"/>
                <a:gd name="T85" fmla="*/ T84 w 4776"/>
                <a:gd name="T86" fmla="+- 0 9839 8538"/>
                <a:gd name="T87" fmla="*/ 9839 h 1397"/>
                <a:gd name="T88" fmla="+- 0 863 851"/>
                <a:gd name="T89" fmla="*/ T88 w 4776"/>
                <a:gd name="T90" fmla="+- 0 9776 8538"/>
                <a:gd name="T91" fmla="*/ 9776 h 1397"/>
                <a:gd name="T92" fmla="+- 0 851 851"/>
                <a:gd name="T93" fmla="*/ T92 w 4776"/>
                <a:gd name="T94" fmla="+- 0 9702 8538"/>
                <a:gd name="T95" fmla="*/ 9702 h 1397"/>
                <a:gd name="T96" fmla="+- 0 851 851"/>
                <a:gd name="T97" fmla="*/ T96 w 4776"/>
                <a:gd name="T98" fmla="+- 0 8771 8538"/>
                <a:gd name="T99" fmla="*/ 8771 h 1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776" h="1397">
                  <a:moveTo>
                    <a:pt x="0" y="233"/>
                  </a:moveTo>
                  <a:lnTo>
                    <a:pt x="12" y="159"/>
                  </a:lnTo>
                  <a:lnTo>
                    <a:pt x="45" y="95"/>
                  </a:lnTo>
                  <a:lnTo>
                    <a:pt x="95" y="45"/>
                  </a:lnTo>
                  <a:lnTo>
                    <a:pt x="159" y="12"/>
                  </a:lnTo>
                  <a:lnTo>
                    <a:pt x="233" y="0"/>
                  </a:lnTo>
                  <a:lnTo>
                    <a:pt x="4543" y="0"/>
                  </a:lnTo>
                  <a:lnTo>
                    <a:pt x="4617" y="12"/>
                  </a:lnTo>
                  <a:lnTo>
                    <a:pt x="4681" y="45"/>
                  </a:lnTo>
                  <a:lnTo>
                    <a:pt x="4731" y="95"/>
                  </a:lnTo>
                  <a:lnTo>
                    <a:pt x="4764" y="159"/>
                  </a:lnTo>
                  <a:lnTo>
                    <a:pt x="4776" y="233"/>
                  </a:lnTo>
                  <a:lnTo>
                    <a:pt x="4776" y="1164"/>
                  </a:lnTo>
                  <a:lnTo>
                    <a:pt x="4764" y="1238"/>
                  </a:lnTo>
                  <a:lnTo>
                    <a:pt x="4731" y="1301"/>
                  </a:lnTo>
                  <a:lnTo>
                    <a:pt x="4681" y="1352"/>
                  </a:lnTo>
                  <a:lnTo>
                    <a:pt x="4617" y="1385"/>
                  </a:lnTo>
                  <a:lnTo>
                    <a:pt x="4543" y="1397"/>
                  </a:lnTo>
                  <a:lnTo>
                    <a:pt x="233" y="1397"/>
                  </a:lnTo>
                  <a:lnTo>
                    <a:pt x="159" y="1385"/>
                  </a:lnTo>
                  <a:lnTo>
                    <a:pt x="95" y="1352"/>
                  </a:lnTo>
                  <a:lnTo>
                    <a:pt x="45" y="1301"/>
                  </a:lnTo>
                  <a:lnTo>
                    <a:pt x="12" y="1238"/>
                  </a:lnTo>
                  <a:lnTo>
                    <a:pt x="0" y="1164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8426"/>
              <a:ext cx="3642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8997"/>
              <a:ext cx="4026" cy="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2" name="Rectangle 39"/>
          <p:cNvSpPr>
            <a:spLocks noChangeArrowheads="1"/>
          </p:cNvSpPr>
          <p:nvPr/>
        </p:nvSpPr>
        <p:spPr bwMode="auto">
          <a:xfrm>
            <a:off x="100615" y="-243019"/>
            <a:ext cx="1168057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2238" tIns="45720" rIns="1587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Прямоугольник 2058"/>
          <p:cNvSpPr/>
          <p:nvPr/>
        </p:nvSpPr>
        <p:spPr>
          <a:xfrm>
            <a:off x="2567032" y="3520762"/>
            <a:ext cx="61826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marR="1857375" lvl="2" indent="-342900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  <a:tabLst>
                <a:tab pos="677545" algn="l"/>
              </a:tabLst>
            </a:pP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умение</a:t>
            </a:r>
            <a:r>
              <a:rPr lang="ru-RU" i="1" spc="195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принимать </a:t>
            </a:r>
            <a:r>
              <a:rPr lang="ru-RU" i="1" spc="185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азумные </a:t>
            </a:r>
            <a:r>
              <a:rPr lang="ru-RU" i="1" spc="-460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финансовые</a:t>
            </a:r>
            <a:r>
              <a:rPr lang="ru-RU" i="1" spc="-60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решения</a:t>
            </a:r>
            <a:endParaRPr lang="ru-RU" i="1" dirty="0">
              <a:effectLst/>
              <a:latin typeface="Times New Roman" panose="02020603050405020304" pitchFamily="18" charset="0"/>
              <a:ea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2060"/>
          <p:cNvSpPr/>
          <p:nvPr/>
        </p:nvSpPr>
        <p:spPr>
          <a:xfrm>
            <a:off x="3389153" y="4472858"/>
            <a:ext cx="5486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66725" lvl="0" indent="-342900" algn="just">
              <a:lnSpc>
                <a:spcPct val="90000"/>
              </a:lnSpc>
              <a:spcAft>
                <a:spcPts val="0"/>
              </a:spcAft>
              <a:buSzPts val="2000"/>
              <a:buFont typeface="Franklin Gothic Medium" panose="020B0603020102020204" pitchFamily="34" charset="0"/>
              <a:buChar char="•"/>
              <a:tabLst>
                <a:tab pos="677545" algn="l"/>
              </a:tabLst>
            </a:pP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способность предложить</a:t>
            </a:r>
            <a:r>
              <a:rPr lang="ru-RU" i="1" spc="5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нестандартный</a:t>
            </a:r>
            <a:r>
              <a:rPr lang="ru-RU" i="1" spc="5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spc="-460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 и </a:t>
            </a:r>
            <a:r>
              <a:rPr lang="ru-RU" i="1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творческий</a:t>
            </a:r>
            <a:r>
              <a:rPr lang="ru-RU" i="1" spc="-65" dirty="0" smtClean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выход</a:t>
            </a:r>
            <a:r>
              <a:rPr lang="ru-RU" i="1" spc="-35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из</a:t>
            </a:r>
            <a:r>
              <a:rPr lang="ru-RU" i="1" spc="-45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ситуации</a:t>
            </a:r>
            <a:endParaRPr lang="ru-RU" sz="1050" i="1" dirty="0">
              <a:effectLst/>
              <a:latin typeface="Times New Roman" panose="02020603050405020304" pitchFamily="18" charset="0"/>
              <a:ea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3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29" y="444845"/>
          <a:ext cx="8568952" cy="5213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018">
                  <a:extLst>
                    <a:ext uri="{9D8B030D-6E8A-4147-A177-3AD203B41FA5}">
                      <a16:colId xmlns="" xmlns:a16="http://schemas.microsoft.com/office/drawing/2014/main" val="2901033719"/>
                    </a:ext>
                  </a:extLst>
                </a:gridCol>
                <a:gridCol w="4284934">
                  <a:extLst>
                    <a:ext uri="{9D8B030D-6E8A-4147-A177-3AD203B41FA5}">
                      <a16:colId xmlns="" xmlns:a16="http://schemas.microsoft.com/office/drawing/2014/main" val="59967291"/>
                    </a:ext>
                  </a:extLst>
                </a:gridCol>
              </a:tblGrid>
              <a:tr h="12058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программ </a:t>
                      </a:r>
                      <a:r>
                        <a:rPr lang="ru-RU" sz="1400" dirty="0">
                          <a:effectLst/>
                        </a:rPr>
                        <a:t>начального и основного </a:t>
                      </a:r>
                      <a:r>
                        <a:rPr lang="ru-RU" sz="1400" dirty="0" smtClean="0">
                          <a:effectLst/>
                        </a:rPr>
                        <a:t>общего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4645381"/>
                  </a:ext>
                </a:extLst>
              </a:tr>
              <a:tr h="9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просвещения РФ от 31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 2021 г. № 286 “Об утверждении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государственного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образовательного стандарта начального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образования” Пункт 34.2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просвещения РФ от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мая 2021 г. № 287 “Об утверждении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государственного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образовательного стандарта основного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образования” Пункт 35.2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46013499"/>
                  </a:ext>
                </a:extLst>
              </a:tr>
              <a:tr h="3019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функциональной </a:t>
                      </a:r>
                      <a:r>
                        <a:rPr lang="ru-RU" sz="14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  <a:r>
                        <a:rPr lang="ru-RU" sz="1400" b="1" u="sng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4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(способности решать учебные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и жизненные проблемные ситуации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основе сформированных предметных,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универсальных способов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деятельности), включающей овладение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ключевыми компетенциями, составляющими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основу готовности к успешному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взаимодействию с изменяющимся миром 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дальнейшему успешному образованию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 (способности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решать учебные задачи и жизненные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проблемные ситуации на основе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сформированных предметных,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универсальных способов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деятельности), включающей овладение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ключевыми компетенциями,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составляющими основу 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дальнейшего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успешного образования и ориентации 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мире </a:t>
                      </a:r>
                      <a:r>
                        <a:rPr lang="ru-RU" sz="14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профессий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32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87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8206298" cy="1507067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01.01.2022 -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31.05.2024 гг.</a:t>
            </a:r>
            <a:r>
              <a:rPr lang="ru-RU" sz="2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159" y="685800"/>
            <a:ext cx="8330396" cy="36771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   теме: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075935"/>
            <a:ext cx="823395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профессиональной компетенции педагогов  МАНОУ «Гимназия 2»   по формированию функциональной грамотности обучающихся»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173" y="659033"/>
            <a:ext cx="8056605" cy="564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 проекта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Создать организационно - методические условия для педагогов и обучающихся ОУ по вопросам формирования и оценки функциональной грамотности. </a:t>
            </a:r>
            <a:endParaRPr lang="ru-RU" sz="20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Организовать    деятельность  временных  команд  из педагогов гимназии  по формированию профессиональных  компетенций развития функциональной грамотности у обучающихся.</a:t>
            </a:r>
            <a:endParaRPr lang="ru-RU" sz="20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Обеспечить методическое сопровождение педагогов ОУ в реализации программ урочной, внеурочной деятельности, направленных на формирование функциональной грамотности у обучающихся.</a:t>
            </a:r>
            <a:endParaRPr lang="ru-RU" sz="20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4.Организовать участие в олимпиадном движении, стимулирующем совершенствование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у педагогов и обучающихся</a:t>
            </a: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8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9859" y="411163"/>
            <a:ext cx="6746790" cy="792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формирования функциональной грамотности.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682" y="1731322"/>
            <a:ext cx="8647610" cy="351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Освоение   понятия,   договоренности по  стратегии;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Формирование команды.  Выбор лидера- координатора;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677795" algn="l"/>
                <a:tab pos="3366135" algn="l"/>
                <a:tab pos="4764405" algn="l"/>
                <a:tab pos="585660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Разработка / адаптация	фонда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тренировочных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формирующего поурочного оценивания, текущего тематического контроля и промежуточной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677795" algn="l"/>
                <a:tab pos="3366135" algn="l"/>
                <a:tab pos="4764405" algn="l"/>
                <a:tab pos="585660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Введение единых оценочных процедур (в формате PISA).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99000"/>
              </a:lnSpc>
              <a:spcAft>
                <a:spcPts val="1000"/>
              </a:spcAft>
              <a:tabLst>
                <a:tab pos="630110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 Обучение педагогов.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714" y="428369"/>
            <a:ext cx="6656172" cy="799069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Цель и задачи методического  сопровождения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745" y="1095632"/>
            <a:ext cx="8046309" cy="5280453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создание условий для развития профессиональных компетенций педагогов по вопросам формирования функциональной грамотности обучающихся.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Выявить профессиональные дефициты педагогов в области формирования функциональной грамотности обучающихся и организовать работу по их преодолению.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Обеспечить освоение педагогами способов, образовательных технологий,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форм, направленных на формирование функциональной грамотности школьников.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Внедрить инновационные формы методического сопровождения.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Организовать работу профессиональных  сообществ педагогов по вопросам формирования функциональной грамотности обучающихся.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Обеспечить внедрение в практику работы эффективных технологий формирования функциональной грамотности обучающихся.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1009</Words>
  <Application>Microsoft Office PowerPoint</Application>
  <PresentationFormat>Экран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Методическое сопровождение педагогов по формированию функциональной грамотности обучающихся  в образовательной организации</vt:lpstr>
      <vt:lpstr>Слайд 2</vt:lpstr>
      <vt:lpstr>Слайд 3</vt:lpstr>
      <vt:lpstr>Составляющие  функциональной грамотности</vt:lpstr>
      <vt:lpstr>Слайд 5</vt:lpstr>
      <vt:lpstr>Сроки реализации  -  01.01.2022 - 31.05.2024 гг.   </vt:lpstr>
      <vt:lpstr>Слайд 7</vt:lpstr>
      <vt:lpstr>Слайд 8</vt:lpstr>
      <vt:lpstr>Цель и задачи методического  сопровождения</vt:lpstr>
      <vt:lpstr>Слайд 10</vt:lpstr>
      <vt:lpstr>Слайд 11</vt:lpstr>
      <vt:lpstr>Слайд 12</vt:lpstr>
      <vt:lpstr>Декада педагогического мастерства «Формируем функциональную грамотность: новые вызовы и лучшие практики»</vt:lpstr>
      <vt:lpstr>Слайд 14</vt:lpstr>
      <vt:lpstr>  Декада педагогического мастерства «Формируем функциональную грамотность:  новые вызовы     и лучшие практики» апрель,  2022 г. </vt:lpstr>
      <vt:lpstr>Слайд 16</vt:lpstr>
      <vt:lpstr>Слайд 17</vt:lpstr>
      <vt:lpstr>Слайд 18</vt:lpstr>
      <vt:lpstr>Слайд 19</vt:lpstr>
      <vt:lpstr>Что означает, что учитель готов к развитию функциональной грамотности в учебном процессе?  </vt:lpstr>
      <vt:lpstr>Спасибо 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Win10</cp:lastModifiedBy>
  <cp:revision>50</cp:revision>
  <dcterms:created xsi:type="dcterms:W3CDTF">2020-10-04T11:29:36Z</dcterms:created>
  <dcterms:modified xsi:type="dcterms:W3CDTF">2023-03-02T02:07:57Z</dcterms:modified>
</cp:coreProperties>
</file>